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6137D-931F-422E-97B4-6EAF10ADB130}" type="datetimeFigureOut">
              <a:rPr lang="pl-PL" smtClean="0"/>
              <a:t>2012-04-22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42E31-B2F5-4D83-83AA-9CE453B7A9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714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42E31-B2F5-4D83-83AA-9CE453B7A939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4426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42E31-B2F5-4D83-83AA-9CE453B7A939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4634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8291F9D-F52B-4960-BFD8-1A42923E85D0}" type="datetimeFigureOut">
              <a:rPr lang="pl-PL" smtClean="0"/>
              <a:t>2012-04-22</a:t>
            </a:fld>
            <a:endParaRPr lang="pl-P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0EDFC46-9687-4000-8A15-B9D77A6CC530}" type="slidenum">
              <a:rPr lang="pl-PL" smtClean="0"/>
              <a:t>‹#›</a:t>
            </a:fld>
            <a:endParaRPr lang="pl-P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1F9D-F52B-4960-BFD8-1A42923E85D0}" type="datetimeFigureOut">
              <a:rPr lang="pl-PL" smtClean="0"/>
              <a:t>2012-04-22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DFC46-9687-4000-8A15-B9D77A6CC53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1F9D-F52B-4960-BFD8-1A42923E85D0}" type="datetimeFigureOut">
              <a:rPr lang="pl-PL" smtClean="0"/>
              <a:t>2012-04-22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DFC46-9687-4000-8A15-B9D77A6CC53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1F9D-F52B-4960-BFD8-1A42923E85D0}" type="datetimeFigureOut">
              <a:rPr lang="pl-PL" smtClean="0"/>
              <a:t>2012-04-22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DFC46-9687-4000-8A15-B9D77A6CC53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1F9D-F52B-4960-BFD8-1A42923E85D0}" type="datetimeFigureOut">
              <a:rPr lang="pl-PL" smtClean="0"/>
              <a:t>2012-04-22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DFC46-9687-4000-8A15-B9D77A6CC53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1F9D-F52B-4960-BFD8-1A42923E85D0}" type="datetimeFigureOut">
              <a:rPr lang="pl-PL" smtClean="0"/>
              <a:t>2012-04-22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DFC46-9687-4000-8A15-B9D77A6CC530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1F9D-F52B-4960-BFD8-1A42923E85D0}" type="datetimeFigureOut">
              <a:rPr lang="pl-PL" smtClean="0"/>
              <a:t>2012-04-22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DFC46-9687-4000-8A15-B9D77A6CC53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1F9D-F52B-4960-BFD8-1A42923E85D0}" type="datetimeFigureOut">
              <a:rPr lang="pl-PL" smtClean="0"/>
              <a:t>2012-04-22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DFC46-9687-4000-8A15-B9D77A6CC53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1F9D-F52B-4960-BFD8-1A42923E85D0}" type="datetimeFigureOut">
              <a:rPr lang="pl-PL" smtClean="0"/>
              <a:t>2012-04-22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DFC46-9687-4000-8A15-B9D77A6CC53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1F9D-F52B-4960-BFD8-1A42923E85D0}" type="datetimeFigureOut">
              <a:rPr lang="pl-PL" smtClean="0"/>
              <a:t>2012-04-22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DFC46-9687-4000-8A15-B9D77A6CC530}" type="slidenum">
              <a:rPr lang="pl-PL" smtClean="0"/>
              <a:t>‹#›</a:t>
            </a:fld>
            <a:endParaRPr lang="pl-P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91F9D-F52B-4960-BFD8-1A42923E85D0}" type="datetimeFigureOut">
              <a:rPr lang="pl-PL" smtClean="0"/>
              <a:t>2012-04-22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DFC46-9687-4000-8A15-B9D77A6CC53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8291F9D-F52B-4960-BFD8-1A42923E85D0}" type="datetimeFigureOut">
              <a:rPr lang="pl-PL" smtClean="0"/>
              <a:t>2012-04-22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0EDFC46-9687-4000-8A15-B9D77A6CC530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44008" y="2852936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Cambria" pitchFamily="18" charset="0"/>
              </a:rPr>
              <a:t>Geometria na płaszczyźnie kartezjańskiej</a:t>
            </a:r>
            <a:endParaRPr lang="pl-PL" dirty="0"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latin typeface="Cambria" pitchFamily="18" charset="0"/>
              </a:rPr>
              <a:t>Wektory w układzie współrzędnych</a:t>
            </a:r>
            <a:endParaRPr lang="pl-PL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3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>
                <a:latin typeface="Cambria" pitchFamily="18" charset="0"/>
              </a:rPr>
              <a:t>Działania na wektorach</a:t>
            </a:r>
            <a:endParaRPr lang="pl-PL" sz="3200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/>
              </a:bodyPr>
              <a:lstStyle/>
              <a:p>
                <a:pPr marL="68580" indent="0" algn="ctr">
                  <a:buNone/>
                </a:pPr>
                <a:r>
                  <a:rPr lang="pl-PL" dirty="0" smtClean="0">
                    <a:solidFill>
                      <a:srgbClr val="C00000"/>
                    </a:solidFill>
                    <a:latin typeface="Cambria" pitchFamily="18" charset="0"/>
                  </a:rPr>
                  <a:t>Suma wektorów</a:t>
                </a:r>
              </a:p>
              <a:p>
                <a:pPr marL="68580" indent="0" algn="ctr">
                  <a:buNone/>
                </a:pPr>
                <a:endParaRPr lang="pl-PL" dirty="0" smtClean="0">
                  <a:solidFill>
                    <a:srgbClr val="C00000"/>
                  </a:solidFill>
                  <a:latin typeface="Cambria" pitchFamily="18" charset="0"/>
                </a:endParaRPr>
              </a:p>
              <a:p>
                <a:pPr marL="68580" indent="0">
                  <a:buNone/>
                </a:pPr>
                <a:r>
                  <a:rPr lang="pl-PL" sz="2000" dirty="0" smtClean="0">
                    <a:latin typeface="Cambria" pitchFamily="18" charset="0"/>
                  </a:rPr>
                  <a:t>Jeżeli </a:t>
                </a:r>
              </a:p>
              <a:p>
                <a:pPr marL="68580" indent="0">
                  <a:buNone/>
                </a:pPr>
                <a:endParaRPr lang="pl-PL" sz="2000" dirty="0" smtClean="0">
                  <a:latin typeface="Cambria" pitchFamily="18" charset="0"/>
                </a:endParaRP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l-PL" sz="2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sz="2000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pl-PL" sz="2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l-PL" sz="20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0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l-PL" sz="2000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pl-PL" sz="20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l-PL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0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l-PL" sz="2000" b="0" i="1" smtClean="0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pl-PL" sz="2000" b="0" i="1" smtClean="0">
                          <a:latin typeface="Cambria Math"/>
                        </a:rPr>
                        <m:t> </m:t>
                      </m:r>
                      <m:r>
                        <a:rPr lang="pl-PL" sz="2000" b="0" i="1" smtClean="0">
                          <a:latin typeface="Cambria Math"/>
                        </a:rPr>
                        <m:t>𝑖</m:t>
                      </m:r>
                      <m:r>
                        <a:rPr lang="pl-PL" sz="2000" b="0" i="1" smtClean="0"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pl-PL" sz="20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sz="2000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pl-PL" sz="2000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l-PL" sz="20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0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pl-PL" sz="20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pl-PL" sz="20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l-PL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0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pl-PL" sz="2000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l-PL" sz="2000" dirty="0" smtClean="0">
                  <a:latin typeface="Cambria" pitchFamily="18" charset="0"/>
                </a:endParaRPr>
              </a:p>
              <a:p>
                <a:pPr marL="68580" indent="0">
                  <a:buNone/>
                </a:pPr>
                <a:r>
                  <a:rPr lang="pl-PL" sz="2000" dirty="0">
                    <a:latin typeface="Cambria" pitchFamily="18" charset="0"/>
                  </a:rPr>
                  <a:t>t</a:t>
                </a:r>
                <a:r>
                  <a:rPr lang="pl-PL" sz="2000" dirty="0" smtClean="0">
                    <a:latin typeface="Cambria" pitchFamily="18" charset="0"/>
                  </a:rPr>
                  <a:t>o </a:t>
                </a:r>
              </a:p>
              <a:p>
                <a:pPr marL="68580" indent="0">
                  <a:buNone/>
                </a:pPr>
                <a:endParaRPr lang="pl-PL" sz="2000" dirty="0" smtClean="0">
                  <a:latin typeface="Cambria" pitchFamily="18" charset="0"/>
                </a:endParaRP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l-PL" sz="2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sz="2000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pl-PL" sz="20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pl-PL" sz="2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sz="2000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pl-PL" sz="2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l-PL" sz="20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0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l-PL" sz="2000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pl-PL" sz="20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pl-PL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0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pl-PL" sz="2000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pl-PL" sz="20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l-PL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0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l-PL" sz="2000" b="0" i="1" smtClean="0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  <m:r>
                            <a:rPr lang="pl-PL" sz="20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pl-PL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0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pl-PL" sz="2000" b="0" i="1" smtClean="0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l-PL" sz="2000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t="-139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ymbol zastępczy zawartości 3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>
                <a:normAutofit/>
              </a:bodyPr>
              <a:lstStyle/>
              <a:p>
                <a:pPr marL="68580" indent="0" algn="ctr">
                  <a:buNone/>
                </a:pPr>
                <a:r>
                  <a:rPr lang="pl-PL" dirty="0" smtClean="0">
                    <a:solidFill>
                      <a:srgbClr val="C00000"/>
                    </a:solidFill>
                    <a:latin typeface="Cambria" pitchFamily="18" charset="0"/>
                  </a:rPr>
                  <a:t>Różnica wektorów</a:t>
                </a:r>
              </a:p>
              <a:p>
                <a:pPr marL="68580" indent="0">
                  <a:buNone/>
                </a:pPr>
                <a:endParaRPr lang="pl-PL" dirty="0" smtClean="0">
                  <a:latin typeface="Cambria" pitchFamily="18" charset="0"/>
                </a:endParaRPr>
              </a:p>
              <a:p>
                <a:pPr marL="68580" indent="0">
                  <a:buNone/>
                </a:pPr>
                <a:r>
                  <a:rPr lang="pl-PL" sz="2000" dirty="0">
                    <a:latin typeface="Cambria" pitchFamily="18" charset="0"/>
                  </a:rPr>
                  <a:t>Jeżeli </a:t>
                </a:r>
              </a:p>
              <a:p>
                <a:pPr marL="68580" indent="0">
                  <a:buNone/>
                </a:pPr>
                <a:endParaRPr lang="pl-PL" sz="2000" dirty="0">
                  <a:latin typeface="Cambria" pitchFamily="18" charset="0"/>
                </a:endParaRP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l-PL" sz="20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sz="2000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pl-PL" sz="2000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l-PL" sz="20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0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l-PL" sz="20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pl-PL" sz="20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l-PL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0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l-PL" sz="2000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pl-PL" sz="2000" i="1">
                          <a:latin typeface="Cambria Math"/>
                        </a:rPr>
                        <m:t> </m:t>
                      </m:r>
                      <m:r>
                        <a:rPr lang="pl-PL" sz="2000" i="1">
                          <a:latin typeface="Cambria Math"/>
                        </a:rPr>
                        <m:t>𝑖</m:t>
                      </m:r>
                      <m:r>
                        <a:rPr lang="pl-PL" sz="2000" i="1"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pl-PL" sz="20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sz="2000" i="1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pl-PL" sz="2000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l-PL" sz="20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0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pl-PL" sz="20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pl-PL" sz="20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l-PL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0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pl-PL" sz="2000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l-PL" sz="2000" dirty="0">
                  <a:latin typeface="Cambria" pitchFamily="18" charset="0"/>
                </a:endParaRPr>
              </a:p>
              <a:p>
                <a:pPr marL="68580" indent="0">
                  <a:buNone/>
                </a:pPr>
                <a:r>
                  <a:rPr lang="pl-PL" sz="2000" dirty="0">
                    <a:latin typeface="Cambria" pitchFamily="18" charset="0"/>
                  </a:rPr>
                  <a:t>to </a:t>
                </a:r>
              </a:p>
              <a:p>
                <a:pPr marL="68580" indent="0">
                  <a:buNone/>
                </a:pPr>
                <a:endParaRPr lang="pl-PL" sz="2000" dirty="0">
                  <a:latin typeface="Cambria" pitchFamily="18" charset="0"/>
                </a:endParaRP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l-PL" sz="20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sz="2000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pl-PL" sz="2000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pl-PL" sz="20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sz="2000" i="1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pl-PL" sz="2000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l-PL" sz="20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0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l-PL" sz="20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pl-PL" sz="20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l-PL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0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pl-PL" sz="2000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pl-PL" sz="20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l-PL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000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pl-PL" sz="2000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  <m:r>
                            <a:rPr lang="pl-PL" sz="20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l-PL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sz="2000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pl-PL" sz="2000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l-PL" sz="2000" dirty="0">
                  <a:latin typeface="Cambria" pitchFamily="18" charset="0"/>
                </a:endParaRPr>
              </a:p>
              <a:p>
                <a:pPr marL="68580" indent="0">
                  <a:buNone/>
                </a:pPr>
                <a:endParaRPr lang="pl-PL" dirty="0">
                  <a:latin typeface="Cambria" pitchFamily="18" charset="0"/>
                </a:endParaRPr>
              </a:p>
              <a:p>
                <a:pPr marL="68580" indent="0">
                  <a:buNone/>
                </a:pPr>
                <a:endParaRPr lang="pl-PL" dirty="0"/>
              </a:p>
              <a:p>
                <a:endParaRPr lang="pl-PL" dirty="0"/>
              </a:p>
            </p:txBody>
          </p:sp>
        </mc:Choice>
        <mc:Fallback xmlns="">
          <p:sp>
            <p:nvSpPr>
              <p:cNvPr id="4" name="Symbol zastępczy zawartości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1">
                <a:blip r:embed="rId3"/>
                <a:stretch>
                  <a:fillRect t="-122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211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>
                <a:latin typeface="Cambria" pitchFamily="18" charset="0"/>
              </a:rPr>
              <a:t>Iloczyn wektora przez liczbę</a:t>
            </a:r>
            <a:endParaRPr lang="pl-PL" sz="3200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2060848"/>
                <a:ext cx="6777317" cy="3771781"/>
              </a:xfrm>
            </p:spPr>
            <p:txBody>
              <a:bodyPr/>
              <a:lstStyle/>
              <a:p>
                <a:pPr marL="68580" indent="0">
                  <a:buNone/>
                </a:pPr>
                <a:r>
                  <a:rPr lang="pl-PL" dirty="0" smtClean="0"/>
                  <a:t>Jeżeli</a:t>
                </a:r>
              </a:p>
              <a:p>
                <a:pPr marL="68580" indent="0">
                  <a:buNone/>
                </a:pPr>
                <a:r>
                  <a:rPr lang="pl-PL" dirty="0"/>
                  <a:t>	</a:t>
                </a:r>
                <a:r>
                  <a:rPr lang="pl-PL" dirty="0" smtClean="0"/>
                  <a:t>	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l-PL" i="1">
                            <a:latin typeface="Cambria Math"/>
                          </a:rPr>
                        </m:ctrlPr>
                      </m:accPr>
                      <m:e>
                        <m:r>
                          <a:rPr lang="pl-PL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pl-PL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pl-PL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l-PL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pl-PL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r>
                          <a:rPr lang="pl-PL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pl-PL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pl-PL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e>
                    </m:d>
                  </m:oMath>
                </a14:m>
                <a:r>
                  <a:rPr lang="pl-PL" dirty="0" smtClean="0"/>
                  <a:t>  i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/>
                      </a:rPr>
                      <m:t>𝑘</m:t>
                    </m:r>
                    <m:r>
                      <a:rPr lang="pl-PL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pl-PL" b="0" i="1" smtClean="0">
                        <a:latin typeface="Cambria Math"/>
                        <a:ea typeface="Cambria Math"/>
                      </a:rPr>
                      <m:t>𝑅</m:t>
                    </m:r>
                  </m:oMath>
                </a14:m>
                <a:r>
                  <a:rPr lang="pl-PL" dirty="0" smtClean="0"/>
                  <a:t>,</a:t>
                </a:r>
              </a:p>
              <a:p>
                <a:pPr marL="68580" indent="0">
                  <a:buNone/>
                </a:pPr>
                <a:r>
                  <a:rPr lang="pl-PL" dirty="0"/>
                  <a:t> </a:t>
                </a:r>
                <a:r>
                  <a:rPr lang="pl-PL" dirty="0" smtClean="0"/>
                  <a:t>to</a:t>
                </a:r>
              </a:p>
              <a:p>
                <a:pPr marL="68580" indent="0">
                  <a:buNone/>
                </a:pPr>
                <a:r>
                  <a:rPr lang="pl-PL" dirty="0"/>
                  <a:t>	</a:t>
                </a:r>
                <a:r>
                  <a:rPr lang="pl-PL" dirty="0" smtClean="0"/>
                  <a:t>	</a:t>
                </a:r>
                <a:r>
                  <a:rPr lang="pl-PL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l-PL" b="0" i="0" smtClean="0">
                        <a:latin typeface="Cambria Math"/>
                      </a:rPr>
                      <m:t>k</m:t>
                    </m:r>
                    <m:r>
                      <a:rPr lang="pl-PL" b="0" i="1" smtClean="0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pl-PL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l-PL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pl-PL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pl-PL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l-PL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pl-PL" b="0" i="1" smtClean="0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pl-PL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pl-PL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r>
                          <a:rPr lang="pl-PL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pl-PL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pl-PL" b="0" i="1" smtClean="0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pl-PL" i="1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pl-PL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e>
                    </m:d>
                  </m:oMath>
                </a14:m>
                <a:endParaRPr lang="pl-PL" dirty="0" smtClean="0"/>
              </a:p>
              <a:p>
                <a:pPr marL="68580" indent="0">
                  <a:buNone/>
                </a:pPr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2060848"/>
                <a:ext cx="6777317" cy="3771781"/>
              </a:xfrm>
              <a:blipFill rotWithShape="1">
                <a:blip r:embed="rId2"/>
                <a:stretch>
                  <a:fillRect l="-360" t="-129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162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pPr algn="ctr"/>
            <a:r>
              <a:rPr lang="pl-PL" sz="3200" dirty="0">
                <a:latin typeface="Cambria" pitchFamily="18" charset="0"/>
              </a:rPr>
              <a:t>Iloczyn </a:t>
            </a:r>
            <a:r>
              <a:rPr lang="pl-PL" sz="3200" dirty="0" smtClean="0">
                <a:latin typeface="Cambria" pitchFamily="18" charset="0"/>
              </a:rPr>
              <a:t>skalarny wektorów</a:t>
            </a:r>
            <a:endParaRPr lang="pl-PL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68580" indent="0">
                  <a:buNone/>
                </a:pPr>
                <a:r>
                  <a:rPr lang="pl-PL" dirty="0" smtClean="0">
                    <a:latin typeface="Cambria" pitchFamily="18" charset="0"/>
                  </a:rPr>
                  <a:t>Jeżeli </a:t>
                </a:r>
              </a:p>
              <a:p>
                <a:pPr marL="68580" indent="0">
                  <a:buNone/>
                </a:pPr>
                <a:endParaRPr lang="pl-PL" dirty="0">
                  <a:latin typeface="Cambria" pitchFamily="18" charset="0"/>
                </a:endParaRP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l-PL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b="0" i="1" smtClean="0">
                              <a:latin typeface="Cambria Math"/>
                            </a:rPr>
                            <m:t>𝑢</m:t>
                          </m:r>
                        </m:e>
                      </m:acc>
                      <m:r>
                        <a:rPr lang="pl-PL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l-PL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pl-PL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pl-PL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l-PL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pl-PL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pl-PL" i="1">
                          <a:latin typeface="Cambria Math"/>
                        </a:rPr>
                        <m:t> </m:t>
                      </m:r>
                      <m:r>
                        <a:rPr lang="pl-PL" b="0" i="1" smtClean="0">
                          <a:latin typeface="Cambria Math"/>
                        </a:rPr>
                        <m:t>        </m:t>
                      </m:r>
                      <m:r>
                        <a:rPr lang="pl-PL" i="1">
                          <a:latin typeface="Cambria Math"/>
                        </a:rPr>
                        <m:t>𝑖</m:t>
                      </m:r>
                      <m:r>
                        <a:rPr lang="pl-PL" b="0" i="1" smtClean="0">
                          <a:latin typeface="Cambria Math"/>
                        </a:rPr>
                        <m:t>         </m:t>
                      </m:r>
                      <m:r>
                        <a:rPr lang="pl-PL" i="1">
                          <a:latin typeface="Cambria Math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lang="pl-PL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pl-PL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l-PL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l-PL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pl-PL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l-PL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l-PL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l-PL" dirty="0">
                  <a:latin typeface="Cambria" pitchFamily="18" charset="0"/>
                </a:endParaRPr>
              </a:p>
              <a:p>
                <a:pPr marL="68580" indent="0">
                  <a:buNone/>
                </a:pPr>
                <a:r>
                  <a:rPr lang="pl-PL" dirty="0">
                    <a:latin typeface="Cambria" pitchFamily="18" charset="0"/>
                  </a:rPr>
                  <a:t>to </a:t>
                </a:r>
              </a:p>
              <a:p>
                <a:pPr marL="68580" indent="0">
                  <a:buNone/>
                </a:pPr>
                <a:endParaRPr lang="pl-PL" dirty="0">
                  <a:latin typeface="Cambria" pitchFamily="18" charset="0"/>
                </a:endParaRP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l-PL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b="0" i="1" smtClean="0">
                              <a:latin typeface="Cambria Math"/>
                            </a:rPr>
                            <m:t>𝑢</m:t>
                          </m:r>
                        </m:e>
                      </m:acc>
                      <m:r>
                        <a:rPr lang="pl-PL" i="1" smtClean="0">
                          <a:latin typeface="Cambria Math"/>
                          <a:ea typeface="Cambria Math"/>
                        </a:rPr>
                        <m:t>∘</m:t>
                      </m:r>
                      <m:acc>
                        <m:accPr>
                          <m:chr m:val="⃗"/>
                          <m:ctrlPr>
                            <a:rPr lang="pl-PL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pl-PL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l-PL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pl-PL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pl-PL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pl-PL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b>
                      </m:sSub>
                      <m:r>
                        <a:rPr lang="pl-PL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pl-PL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𝑢</m:t>
                          </m:r>
                        </m:e>
                        <m:sub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sub>
                      </m:sSub>
                      <m:r>
                        <a:rPr lang="pl-PL" b="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pl-PL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pl-PL" dirty="0">
                  <a:latin typeface="Cambria" pitchFamily="18" charset="0"/>
                </a:endParaRPr>
              </a:p>
              <a:p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60" t="-138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791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>
                <a:latin typeface="Cambria" pitchFamily="18" charset="0"/>
              </a:rPr>
              <a:t>Wektory prostopadłe</a:t>
            </a:r>
            <a:endParaRPr lang="pl-PL" sz="3200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68580" indent="0">
                  <a:buNone/>
                </a:pPr>
                <a:r>
                  <a:rPr lang="pl-PL" dirty="0" smtClean="0">
                    <a:latin typeface="Cambria" pitchFamily="18" charset="0"/>
                  </a:rPr>
                  <a:t>Dwa wektory są prostopadłe wtedy i tylko wtedy, gdy ich iloczyn skalarny jest równy zero.</a:t>
                </a:r>
              </a:p>
              <a:p>
                <a:pPr marL="68580" indent="0">
                  <a:buNone/>
                </a:pPr>
                <a:endParaRPr lang="pl-PL" dirty="0" smtClean="0">
                  <a:latin typeface="Cambria" pitchFamily="18" charset="0"/>
                </a:endParaRPr>
              </a:p>
              <a:p>
                <a:pPr marL="68580" indent="0" algn="ctr">
                  <a:buNone/>
                </a:pPr>
                <a:r>
                  <a:rPr lang="pl-PL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l-PL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l-PL" b="0" i="1" smtClean="0">
                            <a:latin typeface="Cambria Math"/>
                          </a:rPr>
                          <m:t>𝑢</m:t>
                        </m:r>
                      </m:e>
                    </m:acc>
                    <m:r>
                      <a:rPr lang="pl-PL" i="1" smtClean="0">
                        <a:latin typeface="Cambria Math"/>
                        <a:ea typeface="Cambria Math"/>
                      </a:rPr>
                      <m:t>⊥</m:t>
                    </m:r>
                    <m:acc>
                      <m:accPr>
                        <m:chr m:val="⃗"/>
                        <m:ctrlPr>
                          <a:rPr lang="pl-PL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pl-PL" b="0" i="1" smtClean="0">
                            <a:latin typeface="Cambria Math"/>
                            <a:ea typeface="Cambria Math"/>
                          </a:rPr>
                          <m:t>𝑣</m:t>
                        </m:r>
                      </m:e>
                    </m:acc>
                    <m:r>
                      <a:rPr lang="pl-PL" i="1" smtClean="0">
                        <a:latin typeface="Cambria Math"/>
                        <a:ea typeface="Cambria Math"/>
                      </a:rPr>
                      <m:t>⇔</m:t>
                    </m:r>
                    <m:acc>
                      <m:accPr>
                        <m:chr m:val="⃗"/>
                        <m:ctrlPr>
                          <a:rPr lang="pl-PL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pl-PL" b="0" i="1" smtClean="0">
                            <a:latin typeface="Cambria Math"/>
                            <a:ea typeface="Cambria Math"/>
                          </a:rPr>
                          <m:t>𝑢</m:t>
                        </m:r>
                      </m:e>
                    </m:acc>
                    <m:r>
                      <a:rPr lang="pl-PL" i="1" smtClean="0">
                        <a:latin typeface="Cambria Math"/>
                        <a:ea typeface="Cambria Math"/>
                      </a:rPr>
                      <m:t>∘</m:t>
                    </m:r>
                    <m:acc>
                      <m:accPr>
                        <m:chr m:val="⃗"/>
                        <m:ctrlPr>
                          <a:rPr lang="pl-PL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pl-PL" b="0" i="1" smtClean="0">
                            <a:latin typeface="Cambria Math"/>
                            <a:ea typeface="Cambria Math"/>
                          </a:rPr>
                          <m:t>𝑣</m:t>
                        </m:r>
                      </m:e>
                    </m:acc>
                    <m:r>
                      <a:rPr lang="pl-PL" b="0" i="1" smtClean="0">
                        <a:latin typeface="Cambria Math"/>
                      </a:rPr>
                      <m:t>=0</m:t>
                    </m:r>
                    <m:r>
                      <a:rPr lang="pl-PL" b="0" i="1" smtClean="0">
                        <a:latin typeface="Cambria Math"/>
                        <a:ea typeface="Cambria Math"/>
                      </a:rPr>
                      <m:t>⇔</m:t>
                    </m:r>
                    <m:sSub>
                      <m:sSubPr>
                        <m:ctrlPr>
                          <a:rPr lang="pl-PL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/>
                            <a:ea typeface="Cambria Math"/>
                          </a:rPr>
                          <m:t>𝑢</m:t>
                        </m:r>
                      </m:e>
                      <m:sub>
                        <m:r>
                          <a:rPr lang="pl-PL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sub>
                    </m:sSub>
                    <m:sSub>
                      <m:sSubPr>
                        <m:ctrlPr>
                          <a:rPr lang="pl-PL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/>
                            <a:ea typeface="Cambria Math"/>
                          </a:rPr>
                          <m:t>𝑣</m:t>
                        </m:r>
                      </m:e>
                      <m:sub>
                        <m:r>
                          <a:rPr lang="pl-PL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sub>
                    </m:sSub>
                    <m:r>
                      <a:rPr lang="pl-PL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pl-PL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/>
                            <a:ea typeface="Cambria Math"/>
                          </a:rPr>
                          <m:t>𝑢</m:t>
                        </m:r>
                      </m:e>
                      <m:sub>
                        <m:r>
                          <a:rPr lang="pl-PL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sub>
                    </m:sSub>
                    <m:sSub>
                      <m:sSubPr>
                        <m:ctrlPr>
                          <a:rPr lang="pl-PL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/>
                            <a:ea typeface="Cambria Math"/>
                          </a:rPr>
                          <m:t>𝑣</m:t>
                        </m:r>
                      </m:e>
                      <m:sub>
                        <m:r>
                          <a:rPr lang="pl-PL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sub>
                    </m:sSub>
                    <m:r>
                      <a:rPr lang="pl-PL" b="0" i="1" smtClean="0"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60" t="-1389" r="-18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774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pPr algn="ctr"/>
            <a:r>
              <a:rPr lang="pl-PL" sz="3200" dirty="0">
                <a:latin typeface="Cambria" pitchFamily="18" charset="0"/>
              </a:rPr>
              <a:t>Wektory </a:t>
            </a:r>
            <a:r>
              <a:rPr lang="pl-PL" sz="3200" dirty="0" smtClean="0">
                <a:latin typeface="Cambria" pitchFamily="18" charset="0"/>
              </a:rPr>
              <a:t>równoległe</a:t>
            </a:r>
            <a:endParaRPr lang="pl-PL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1988840"/>
                <a:ext cx="6777317" cy="3843789"/>
              </a:xfrm>
            </p:spPr>
            <p:txBody>
              <a:bodyPr>
                <a:normAutofit/>
              </a:bodyPr>
              <a:lstStyle/>
              <a:p>
                <a:pPr marL="68580" indent="0">
                  <a:buNone/>
                </a:pPr>
                <a:r>
                  <a:rPr lang="pl-PL" dirty="0">
                    <a:solidFill>
                      <a:srgbClr val="C00000"/>
                    </a:solidFill>
                    <a:latin typeface="Cambria" pitchFamily="18" charset="0"/>
                  </a:rPr>
                  <a:t> </a:t>
                </a:r>
                <a:r>
                  <a:rPr lang="pl-PL" dirty="0" smtClean="0">
                    <a:solidFill>
                      <a:srgbClr val="C00000"/>
                    </a:solidFill>
                    <a:latin typeface="Cambria" pitchFamily="18" charset="0"/>
                  </a:rPr>
                  <a:t>   Wyznacznikiem wektorów </a:t>
                </a:r>
                <a:r>
                  <a:rPr lang="pl-PL" dirty="0" smtClean="0">
                    <a:latin typeface="Cambria" pitchFamily="18" charset="0"/>
                  </a:rPr>
                  <a:t>	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l-PL" i="1">
                            <a:latin typeface="Cambria Math"/>
                          </a:rPr>
                        </m:ctrlPr>
                      </m:accPr>
                      <m:e>
                        <m:r>
                          <a:rPr lang="pl-PL" i="1">
                            <a:latin typeface="Cambria Math"/>
                          </a:rPr>
                          <m:t>𝑢</m:t>
                        </m:r>
                      </m:e>
                    </m:acc>
                    <m:r>
                      <a:rPr lang="pl-PL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pl-PL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l-PL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i="1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pl-PL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r>
                          <a:rPr lang="pl-PL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pl-PL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i="1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pl-PL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e>
                    </m:d>
                    <m:r>
                      <a:rPr lang="pl-PL" i="1">
                        <a:latin typeface="Cambria Math"/>
                      </a:rPr>
                      <m:t>         </m:t>
                    </m:r>
                    <m:r>
                      <a:rPr lang="pl-PL" i="1">
                        <a:latin typeface="Cambria Math"/>
                      </a:rPr>
                      <m:t>𝑖</m:t>
                    </m:r>
                    <m:r>
                      <a:rPr lang="pl-PL" i="1">
                        <a:latin typeface="Cambria Math"/>
                      </a:rPr>
                      <m:t>          </m:t>
                    </m:r>
                    <m:acc>
                      <m:accPr>
                        <m:chr m:val="⃗"/>
                        <m:ctrlPr>
                          <a:rPr lang="pl-PL" i="1">
                            <a:latin typeface="Cambria Math"/>
                          </a:rPr>
                        </m:ctrlPr>
                      </m:accPr>
                      <m:e>
                        <m:r>
                          <a:rPr lang="pl-PL" i="1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pl-PL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pl-PL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l-PL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pl-PL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r>
                          <a:rPr lang="pl-PL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pl-PL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pl-PL" i="1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e>
                    </m:d>
                  </m:oMath>
                </a14:m>
                <a:endParaRPr lang="pl-PL" dirty="0">
                  <a:latin typeface="Cambria" pitchFamily="18" charset="0"/>
                </a:endParaRPr>
              </a:p>
              <a:p>
                <a:pPr marL="68580" indent="0">
                  <a:buNone/>
                </a:pPr>
                <a:r>
                  <a:rPr lang="pl-PL" dirty="0" smtClean="0">
                    <a:latin typeface="Cambria" pitchFamily="18" charset="0"/>
                  </a:rPr>
                  <a:t> nazywamy liczbę </a:t>
                </a:r>
              </a:p>
              <a:p>
                <a:pPr marL="68580" indent="0">
                  <a:buNone/>
                </a:pPr>
                <a:r>
                  <a:rPr lang="pl-PL" b="0" dirty="0" smtClean="0"/>
                  <a:t>	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/>
                      </a:rPr>
                      <m:t>𝑑</m:t>
                    </m:r>
                    <m:d>
                      <m:dPr>
                        <m:ctrlPr>
                          <a:rPr lang="pl-PL" b="0" i="1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pl-PL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b="0" i="1" smtClean="0">
                                <a:latin typeface="Cambria Math"/>
                              </a:rPr>
                              <m:t>𝑢</m:t>
                            </m:r>
                            <m:r>
                              <a:rPr lang="pl-PL" b="0" i="1" smtClean="0">
                                <a:latin typeface="Cambria Math"/>
                              </a:rPr>
                              <m:t>,</m:t>
                            </m:r>
                          </m:e>
                        </m:acc>
                        <m:acc>
                          <m:accPr>
                            <m:chr m:val="⃗"/>
                            <m:ctrlPr>
                              <a:rPr lang="pl-PL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b="0" i="1" smtClean="0">
                                <a:latin typeface="Cambria Math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a:rPr lang="pl-PL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pl-PL" b="0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l-PL" b="0" i="1" smtClean="0">
                                <a:latin typeface="Cambria Math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pl-PL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l-PL" b="0" i="1" smtClean="0">
                                    <a:latin typeface="Cambria Math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pl-PL" b="0" i="1" smtClean="0"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pl-PL" b="0" i="1" smtClean="0">
                                <a:latin typeface="Cambria Math"/>
                              </a:rPr>
                              <m:t>     </m:t>
                            </m:r>
                            <m:sSub>
                              <m:sSubPr>
                                <m:ctrlPr>
                                  <a:rPr lang="pl-PL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l-PL" b="0" i="1" smtClean="0">
                                    <a:latin typeface="Cambria Math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pl-PL" b="0" i="1" smtClean="0"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pl-PL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l-PL" b="0" i="1" smtClean="0">
                                    <a:latin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pl-PL" b="0" i="1" smtClean="0"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pl-PL" b="0" i="1" smtClean="0">
                                <a:latin typeface="Cambria Math"/>
                              </a:rPr>
                              <m:t>     </m:t>
                            </m:r>
                            <m:sSub>
                              <m:sSubPr>
                                <m:ctrlPr>
                                  <a:rPr lang="pl-PL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pl-PL" b="0" i="1" smtClean="0">
                                    <a:latin typeface="Cambria Math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pl-PL" b="0" i="1" smtClean="0"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</m:e>
                        </m:eqArr>
                      </m:e>
                    </m:d>
                  </m:oMath>
                </a14:m>
                <a:r>
                  <a:rPr lang="pl-PL" dirty="0" smtClean="0">
                    <a:latin typeface="Cambria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pl-PL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pl-PL" i="1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pl-PL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/>
                            <a:ea typeface="Cambria Math"/>
                          </a:rPr>
                          <m:t>𝑣</m:t>
                        </m:r>
                      </m:e>
                      <m:sub>
                        <m:r>
                          <a:rPr lang="pl-PL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sub>
                    </m:sSub>
                    <m:r>
                      <a:rPr lang="pl-PL" b="0" i="1" smtClean="0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pl-PL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/>
                            <a:ea typeface="Cambria Math"/>
                          </a:rPr>
                          <m:t>𝑢</m:t>
                        </m:r>
                      </m:e>
                      <m:sub>
                        <m:r>
                          <a:rPr lang="pl-PL" i="1">
                            <a:latin typeface="Cambria Math"/>
                            <a:ea typeface="Cambria Math"/>
                          </a:rPr>
                          <m:t>𝑦</m:t>
                        </m:r>
                      </m:sub>
                    </m:sSub>
                    <m:r>
                      <a:rPr lang="pl-PL" i="1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pl-PL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pl-PL" i="1">
                            <a:latin typeface="Cambria Math"/>
                            <a:ea typeface="Cambria Math"/>
                          </a:rPr>
                          <m:t>𝑣</m:t>
                        </m:r>
                      </m:e>
                      <m:sub>
                        <m:r>
                          <a:rPr lang="pl-PL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sub>
                    </m:sSub>
                  </m:oMath>
                </a14:m>
                <a:endParaRPr lang="pl-PL" dirty="0" smtClean="0">
                  <a:latin typeface="Cambria" pitchFamily="18" charset="0"/>
                </a:endParaRPr>
              </a:p>
              <a:p>
                <a:pPr marL="68580" indent="0">
                  <a:buNone/>
                </a:pPr>
                <a:endParaRPr lang="pl-PL" dirty="0" smtClean="0">
                  <a:latin typeface="Cambria" pitchFamily="18" charset="0"/>
                </a:endParaRPr>
              </a:p>
              <a:p>
                <a:pPr marL="68580" indent="0">
                  <a:buNone/>
                </a:pPr>
                <a:r>
                  <a:rPr lang="pl-PL" u="sng" dirty="0" smtClean="0">
                    <a:solidFill>
                      <a:schemeClr val="tx1"/>
                    </a:solidFill>
                    <a:latin typeface="Cambria" pitchFamily="18" charset="0"/>
                  </a:rPr>
                  <a:t>Dwa wektory są równoległe</a:t>
                </a:r>
                <a:r>
                  <a:rPr lang="pl-PL" dirty="0" smtClean="0">
                    <a:latin typeface="Cambria" pitchFamily="18" charset="0"/>
                  </a:rPr>
                  <a:t>, gdy ich wyznacznik jest równy zero.</a:t>
                </a:r>
              </a:p>
              <a:p>
                <a:pPr marL="68580" indent="0">
                  <a:buNone/>
                </a:pPr>
                <a:r>
                  <a:rPr lang="pl-PL" dirty="0" smtClean="0"/>
                  <a:t>		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l-PL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l-PL" b="0" i="1" smtClean="0">
                            <a:latin typeface="Cambria Math"/>
                          </a:rPr>
                          <m:t>𝑢</m:t>
                        </m:r>
                      </m:e>
                    </m:acc>
                    <m:r>
                      <a:rPr lang="pl-PL" i="1" smtClean="0">
                        <a:latin typeface="Cambria Math"/>
                        <a:ea typeface="Cambria Math"/>
                      </a:rPr>
                      <m:t>∥</m:t>
                    </m:r>
                    <m:acc>
                      <m:accPr>
                        <m:chr m:val="⃗"/>
                        <m:ctrlPr>
                          <a:rPr lang="pl-PL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l-PL" b="0" i="1" smtClean="0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pl-PL" i="1" smtClean="0">
                        <a:latin typeface="Cambria Math"/>
                        <a:ea typeface="Cambria Math"/>
                      </a:rPr>
                      <m:t>⇔</m:t>
                    </m:r>
                    <m:r>
                      <a:rPr lang="pl-PL" i="1">
                        <a:latin typeface="Cambria Math"/>
                      </a:rPr>
                      <m:t>𝑑</m:t>
                    </m:r>
                    <m:d>
                      <m:dPr>
                        <m:ctrlPr>
                          <a:rPr lang="pl-PL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pl-PL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i="1">
                                <a:latin typeface="Cambria Math"/>
                              </a:rPr>
                              <m:t>𝑢</m:t>
                            </m:r>
                            <m:r>
                              <a:rPr lang="pl-PL" i="1">
                                <a:latin typeface="Cambria Math"/>
                              </a:rPr>
                              <m:t>,</m:t>
                            </m:r>
                          </m:e>
                        </m:acc>
                        <m:acc>
                          <m:accPr>
                            <m:chr m:val="⃗"/>
                            <m:ctrlPr>
                              <a:rPr lang="pl-PL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i="1">
                                <a:latin typeface="Cambria Math"/>
                              </a:rPr>
                              <m:t>𝑣</m:t>
                            </m:r>
                          </m:e>
                        </m:acc>
                      </m:e>
                    </m:d>
                  </m:oMath>
                </a14:m>
                <a:r>
                  <a:rPr lang="pl-PL" dirty="0" smtClean="0">
                    <a:latin typeface="Cambria" pitchFamily="18" charset="0"/>
                  </a:rPr>
                  <a:t>=0</a:t>
                </a:r>
                <a:endParaRPr lang="pl-PL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1988840"/>
                <a:ext cx="6777317" cy="3843789"/>
              </a:xfrm>
              <a:blipFill rotWithShape="1">
                <a:blip r:embed="rId2"/>
                <a:stretch>
                  <a:fillRect l="-360" t="-1268" b="-190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457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>
                <a:latin typeface="Cambria" pitchFamily="18" charset="0"/>
              </a:rPr>
              <a:t>Kąt między wektorami</a:t>
            </a:r>
            <a:endParaRPr lang="pl-PL" sz="3200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2132856"/>
                <a:ext cx="6777317" cy="3699773"/>
              </a:xfr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 marL="68580" indent="0">
                  <a:buNone/>
                </a:pPr>
                <a:r>
                  <a:rPr lang="pl-PL" sz="2000" b="1" i="1" dirty="0">
                    <a:solidFill>
                      <a:srgbClr val="7030A0"/>
                    </a:solidFill>
                    <a:latin typeface="Cambria" pitchFamily="18" charset="0"/>
                  </a:rPr>
                  <a:t> </a:t>
                </a:r>
                <a:r>
                  <a:rPr lang="pl-PL" sz="2000" b="1" i="1" dirty="0" smtClean="0">
                    <a:solidFill>
                      <a:srgbClr val="7030A0"/>
                    </a:solidFill>
                    <a:latin typeface="Cambria" pitchFamily="18" charset="0"/>
                  </a:rPr>
                  <a:t>        Kątem między dwoma niezerowymi wektorami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l-PL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l-PL" sz="2000" b="0" i="1" smtClean="0">
                            <a:latin typeface="Cambria Math"/>
                          </a:rPr>
                          <m:t>𝑢</m:t>
                        </m:r>
                      </m:e>
                    </m:acc>
                    <m:r>
                      <a:rPr lang="pl-PL" sz="2000" b="0" i="1" smtClean="0">
                        <a:latin typeface="Cambria Math"/>
                      </a:rPr>
                      <m:t> </m:t>
                    </m:r>
                    <m:r>
                      <a:rPr lang="pl-PL" sz="2000" b="0" i="1" smtClean="0">
                        <a:latin typeface="Cambria Math"/>
                      </a:rPr>
                      <m:t>𝑖</m:t>
                    </m:r>
                    <m:r>
                      <a:rPr lang="pl-PL" sz="2000" b="0" i="1" smtClean="0">
                        <a:latin typeface="Cambria Math"/>
                      </a:rPr>
                      <m:t>  </m:t>
                    </m:r>
                    <m:acc>
                      <m:accPr>
                        <m:chr m:val="⃗"/>
                        <m:ctrlPr>
                          <a:rPr lang="pl-PL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l-PL" sz="2000" b="0" i="1" smtClean="0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pl-PL" sz="20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pl-PL" sz="2000" dirty="0" smtClean="0">
                    <a:latin typeface="Cambria" pitchFamily="18" charset="0"/>
                  </a:rPr>
                  <a:t>nazywamy kąt wypukły, którego jedno ramię ma kierunek i zwrot wektora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l-PL" sz="2000" i="1">
                            <a:latin typeface="Cambria Math"/>
                          </a:rPr>
                        </m:ctrlPr>
                      </m:accPr>
                      <m:e>
                        <m:r>
                          <a:rPr lang="pl-PL" sz="2000" i="1">
                            <a:latin typeface="Cambria Math"/>
                          </a:rPr>
                          <m:t>𝑢</m:t>
                        </m:r>
                      </m:e>
                    </m:acc>
                  </m:oMath>
                </a14:m>
                <a:r>
                  <a:rPr lang="pl-PL" sz="2000" dirty="0" smtClean="0">
                    <a:latin typeface="Cambria" pitchFamily="18" charset="0"/>
                  </a:rPr>
                  <a:t> , a drugie ramię, kierunek i zwrot wektora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l-PL" sz="2000" i="1">
                            <a:latin typeface="Cambria Math"/>
                          </a:rPr>
                        </m:ctrlPr>
                      </m:accPr>
                      <m:e>
                        <m:r>
                          <a:rPr lang="pl-PL" sz="2000" i="1">
                            <a:latin typeface="Cambria Math"/>
                          </a:rPr>
                          <m:t>𝑣</m:t>
                        </m:r>
                      </m:e>
                    </m:acc>
                  </m:oMath>
                </a14:m>
                <a:r>
                  <a:rPr lang="pl-PL" sz="2000" dirty="0" smtClean="0">
                    <a:latin typeface="Cambria" pitchFamily="18" charset="0"/>
                  </a:rPr>
                  <a:t>.</a:t>
                </a:r>
              </a:p>
              <a:p>
                <a:pPr marL="68580" indent="0">
                  <a:buNone/>
                </a:pPr>
                <a:endParaRPr lang="pl-PL" sz="2000" dirty="0">
                  <a:latin typeface="Cambria" pitchFamily="18" charset="0"/>
                </a:endParaRPr>
              </a:p>
              <a:p>
                <a:pPr marL="68580" indent="0">
                  <a:buNone/>
                </a:pPr>
                <a:endParaRPr lang="pl-PL" sz="2000" dirty="0" smtClean="0">
                  <a:latin typeface="Cambria" pitchFamily="18" charset="0"/>
                </a:endParaRPr>
              </a:p>
              <a:p>
                <a:pPr marL="68580" indent="0">
                  <a:buNone/>
                </a:pPr>
                <a:endParaRPr lang="pl-PL" sz="2000" dirty="0">
                  <a:latin typeface="Cambria" pitchFamily="18" charset="0"/>
                </a:endParaRPr>
              </a:p>
              <a:p>
                <a:pPr marL="68580" indent="0">
                  <a:buNone/>
                </a:pPr>
                <a:endParaRPr lang="pl-PL" sz="2000" dirty="0" smtClean="0">
                  <a:latin typeface="Cambria" pitchFamily="18" charset="0"/>
                </a:endParaRPr>
              </a:p>
              <a:p>
                <a:pPr marL="68580" indent="0" algn="ctr">
                  <a:buNone/>
                </a:pPr>
                <a14:m>
                  <m:oMath xmlns:m="http://schemas.openxmlformats.org/officeDocument/2006/math">
                    <m:r>
                      <a:rPr lang="pl-PL" sz="2800" b="0" i="1" smtClean="0">
                        <a:latin typeface="Cambria Math"/>
                      </a:rPr>
                      <m:t> </m:t>
                    </m:r>
                    <m:r>
                      <a:rPr lang="pl-PL" sz="2800" b="0" i="1" smtClean="0">
                        <a:latin typeface="Cambria Math"/>
                      </a:rPr>
                      <m:t>𝑐𝑜𝑠</m:t>
                    </m:r>
                    <m:d>
                      <m:dPr>
                        <m:ctrlPr>
                          <a:rPr lang="pl-PL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l-PL" sz="2800" b="0" i="1" smtClean="0">
                            <a:latin typeface="Cambria Math"/>
                            <a:ea typeface="Cambria Math"/>
                          </a:rPr>
                          <m:t>∢</m:t>
                        </m:r>
                        <m:d>
                          <m:dPr>
                            <m:ctrlPr>
                              <a:rPr lang="pl-PL" sz="28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pl-PL" sz="28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pl-PL" sz="2800" i="1"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  <m:r>
                              <a:rPr lang="pl-PL" sz="28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pl-PL" sz="2800" i="1">
                                <a:latin typeface="Cambria Math"/>
                              </a:rPr>
                              <m:t> </m:t>
                            </m:r>
                            <m:acc>
                              <m:accPr>
                                <m:chr m:val="⃗"/>
                                <m:ctrlPr>
                                  <a:rPr lang="pl-PL" sz="28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pl-PL" sz="2800" i="1">
                                    <a:latin typeface="Cambria Math"/>
                                  </a:rPr>
                                  <m:t>𝑣</m:t>
                                </m:r>
                              </m:e>
                            </m:acc>
                          </m:e>
                        </m:d>
                      </m:e>
                    </m:d>
                    <m:r>
                      <a:rPr lang="pl-PL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l-PL" sz="2800" b="0" i="1" smtClean="0">
                            <a:latin typeface="Cambria Math"/>
                          </a:rPr>
                        </m:ctrlPr>
                      </m:fPr>
                      <m:num>
                        <m:acc>
                          <m:accPr>
                            <m:chr m:val="⃗"/>
                            <m:ctrlPr>
                              <a:rPr lang="pl-PL" sz="2800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pl-PL" sz="2800" i="1">
                                <a:latin typeface="Cambria Math"/>
                                <a:ea typeface="Cambria Math"/>
                              </a:rPr>
                              <m:t>𝑢</m:t>
                            </m:r>
                          </m:e>
                        </m:acc>
                        <m:r>
                          <a:rPr lang="pl-PL" sz="2800" i="1">
                            <a:latin typeface="Cambria Math"/>
                            <a:ea typeface="Cambria Math"/>
                          </a:rPr>
                          <m:t>∘</m:t>
                        </m:r>
                        <m:acc>
                          <m:accPr>
                            <m:chr m:val="⃗"/>
                            <m:ctrlPr>
                              <a:rPr lang="pl-PL" sz="2800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pl-PL" sz="2800" i="1"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e>
                        </m:acc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pl-PL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pl-PL" sz="28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pl-PL" sz="2800" i="1"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</m:d>
                        <m:r>
                          <a:rPr lang="pl-PL" sz="28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pl-PL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pl-PL" sz="2800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pl-PL" sz="2800" i="1">
                                    <a:latin typeface="Cambria Math"/>
                                  </a:rPr>
                                  <m:t>𝑣</m:t>
                                </m:r>
                              </m:e>
                            </m:acc>
                          </m:e>
                        </m:d>
                      </m:den>
                    </m:f>
                  </m:oMath>
                </a14:m>
                <a:r>
                  <a:rPr lang="pl-PL" sz="2800" dirty="0" smtClean="0">
                    <a:latin typeface="Cambria" pitchFamily="18" charset="0"/>
                  </a:rPr>
                  <a:t> </a:t>
                </a:r>
                <a:endParaRPr lang="pl-PL" sz="2800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2132856"/>
                <a:ext cx="6777317" cy="3699773"/>
              </a:xfrm>
              <a:blipFill rotWithShape="1">
                <a:blip r:embed="rId2"/>
                <a:stretch>
                  <a:fillRect t="-82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upa 12"/>
          <p:cNvGrpSpPr/>
          <p:nvPr/>
        </p:nvGrpSpPr>
        <p:grpSpPr>
          <a:xfrm>
            <a:off x="2694720" y="3356992"/>
            <a:ext cx="2448272" cy="1120770"/>
            <a:chOff x="2375756" y="4108430"/>
            <a:chExt cx="2448272" cy="1120770"/>
          </a:xfrm>
        </p:grpSpPr>
        <p:cxnSp>
          <p:nvCxnSpPr>
            <p:cNvPr id="5" name="Łącznik prosty ze strzałką 4"/>
            <p:cNvCxnSpPr/>
            <p:nvPr/>
          </p:nvCxnSpPr>
          <p:spPr>
            <a:xfrm>
              <a:off x="2375756" y="5229200"/>
              <a:ext cx="2448272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Łącznik prosty ze strzałką 6"/>
            <p:cNvCxnSpPr/>
            <p:nvPr/>
          </p:nvCxnSpPr>
          <p:spPr>
            <a:xfrm flipV="1">
              <a:off x="2375756" y="4293096"/>
              <a:ext cx="1800200" cy="93610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9" name="Dowolny kształt 8"/>
            <p:cNvSpPr/>
            <p:nvPr/>
          </p:nvSpPr>
          <p:spPr>
            <a:xfrm>
              <a:off x="3287486" y="4767943"/>
              <a:ext cx="315685" cy="457200"/>
            </a:xfrm>
            <a:custGeom>
              <a:avLst/>
              <a:gdLst>
                <a:gd name="connsiteX0" fmla="*/ 0 w 315685"/>
                <a:gd name="connsiteY0" fmla="*/ 0 h 457200"/>
                <a:gd name="connsiteX1" fmla="*/ 228600 w 315685"/>
                <a:gd name="connsiteY1" fmla="*/ 185057 h 457200"/>
                <a:gd name="connsiteX2" fmla="*/ 315685 w 315685"/>
                <a:gd name="connsiteY2" fmla="*/ 457200 h 457200"/>
                <a:gd name="connsiteX3" fmla="*/ 315685 w 315685"/>
                <a:gd name="connsiteY3" fmla="*/ 4572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5685" h="457200">
                  <a:moveTo>
                    <a:pt x="0" y="0"/>
                  </a:moveTo>
                  <a:cubicBezTo>
                    <a:pt x="87993" y="54428"/>
                    <a:pt x="175986" y="108857"/>
                    <a:pt x="228600" y="185057"/>
                  </a:cubicBezTo>
                  <a:cubicBezTo>
                    <a:pt x="281214" y="261257"/>
                    <a:pt x="315685" y="457200"/>
                    <a:pt x="315685" y="457200"/>
                  </a:cubicBezTo>
                  <a:lnTo>
                    <a:pt x="315685" y="457200"/>
                  </a:ln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pole tekstowe 9"/>
                <p:cNvSpPr txBox="1"/>
                <p:nvPr/>
              </p:nvSpPr>
              <p:spPr>
                <a:xfrm>
                  <a:off x="3013280" y="4855811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i="1" smtClean="0">
                            <a:latin typeface="Cambria Math"/>
                            <a:ea typeface="Cambria Math"/>
                          </a:rPr>
                          <m:t>𝛼</m:t>
                        </m:r>
                      </m:oMath>
                    </m:oMathPara>
                  </a14:m>
                  <a:endParaRPr lang="pl-PL" dirty="0"/>
                </a:p>
              </p:txBody>
            </p:sp>
          </mc:Choice>
          <mc:Fallback xmlns="">
            <p:sp>
              <p:nvSpPr>
                <p:cNvPr id="10" name="pole tekstowe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13280" y="4855811"/>
                  <a:ext cx="432048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pole tekstowe 10"/>
                <p:cNvSpPr txBox="1"/>
                <p:nvPr/>
              </p:nvSpPr>
              <p:spPr>
                <a:xfrm>
                  <a:off x="4283968" y="4855811"/>
                  <a:ext cx="3600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pl-PL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b="0" i="1" smtClean="0">
                                <a:latin typeface="Cambria Math"/>
                              </a:rPr>
                              <m:t>𝑢</m:t>
                            </m:r>
                          </m:e>
                        </m:acc>
                      </m:oMath>
                    </m:oMathPara>
                  </a14:m>
                  <a:endParaRPr lang="pl-PL" dirty="0"/>
                </a:p>
              </p:txBody>
            </p:sp>
          </mc:Choice>
          <mc:Fallback xmlns="">
            <p:sp>
              <p:nvSpPr>
                <p:cNvPr id="11" name="pole tekstowe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3968" y="4855811"/>
                  <a:ext cx="36004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pole tekstowe 11"/>
                <p:cNvSpPr txBox="1"/>
                <p:nvPr/>
              </p:nvSpPr>
              <p:spPr>
                <a:xfrm>
                  <a:off x="3603171" y="4108430"/>
                  <a:ext cx="31568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pl-PL" i="1" smtClean="0">
                                <a:solidFill>
                                  <a:schemeClr val="accent3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b="0" i="1" smtClean="0">
                                <a:solidFill>
                                  <a:schemeClr val="accent3"/>
                                </a:solidFill>
                                <a:latin typeface="Cambria Math"/>
                              </a:rPr>
                              <m:t>𝑣</m:t>
                            </m:r>
                          </m:e>
                        </m:acc>
                      </m:oMath>
                    </m:oMathPara>
                  </a14:m>
                  <a:endParaRPr lang="pl-PL" dirty="0"/>
                </a:p>
              </p:txBody>
            </p:sp>
          </mc:Choice>
          <mc:Fallback xmlns="">
            <p:sp>
              <p:nvSpPr>
                <p:cNvPr id="12" name="pole tekstowe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3171" y="4108430"/>
                  <a:ext cx="315685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20000" r="-25000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7906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259632" y="1052736"/>
            <a:ext cx="702474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dirty="0">
                <a:latin typeface="Cambria" pitchFamily="18" charset="0"/>
              </a:rPr>
              <a:t/>
            </a:r>
            <a:br>
              <a:rPr lang="pl-PL" sz="3200" dirty="0">
                <a:latin typeface="Cambria" pitchFamily="18" charset="0"/>
              </a:rPr>
            </a:br>
            <a:r>
              <a:rPr lang="pl-PL" sz="3200" dirty="0" smtClean="0">
                <a:latin typeface="Cambria" pitchFamily="18" charset="0"/>
              </a:rPr>
              <a:t>Wektor w geometrii analitycznej na płaszczyźnie</a:t>
            </a:r>
            <a:endParaRPr lang="pl-PL" sz="3200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Symbol zastępczy zawartości 1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1988840"/>
                <a:ext cx="6777317" cy="3843789"/>
              </a:xfrm>
            </p:spPr>
            <p:txBody>
              <a:bodyPr>
                <a:normAutofit lnSpcReduction="10000"/>
              </a:bodyPr>
              <a:lstStyle/>
              <a:p>
                <a:pPr marL="68580" indent="0">
                  <a:buNone/>
                </a:pPr>
                <a:endParaRPr lang="pl-PL" dirty="0" smtClean="0">
                  <a:latin typeface="Cambria" pitchFamily="18" charset="0"/>
                </a:endParaRPr>
              </a:p>
              <a:p>
                <a:pPr marL="68580" indent="0">
                  <a:buNone/>
                </a:pPr>
                <a:r>
                  <a:rPr lang="pl-PL" dirty="0" smtClean="0">
                    <a:latin typeface="Cambria" pitchFamily="18" charset="0"/>
                  </a:rPr>
                  <a:t>Współrzędne wektora obliczmy odejmując od współrzędnych końca wektora odpowiednie współrzędne początku.</a:t>
                </a:r>
              </a:p>
              <a:p>
                <a:endParaRPr lang="pl-PL" dirty="0" smtClean="0">
                  <a:latin typeface="Cambria" pitchFamily="18" charset="0"/>
                </a:endParaRPr>
              </a:p>
              <a:p>
                <a:pPr marL="68580" indent="0">
                  <a:buNone/>
                </a:pPr>
                <a:r>
                  <a:rPr lang="pl-PL" dirty="0" smtClean="0">
                    <a:latin typeface="Cambria" pitchFamily="18" charset="0"/>
                  </a:rPr>
                  <a:t>Na płaszczyźnie na przykład </a:t>
                </a:r>
              </a:p>
              <a:p>
                <a:pPr marL="68580" indent="0">
                  <a:buNone/>
                </a:pPr>
                <a:r>
                  <a:rPr lang="pl-PL" b="1" dirty="0">
                    <a:latin typeface="Cambria" pitchFamily="18" charset="0"/>
                  </a:rPr>
                  <a:t> </a:t>
                </a:r>
                <a:r>
                  <a:rPr lang="pl-PL" b="1" dirty="0" smtClean="0">
                    <a:latin typeface="Cambria" pitchFamily="18" charset="0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pl-PL" b="1" i="1" smtClean="0">
                        <a:latin typeface="Cambria Math"/>
                      </a:rPr>
                      <m:t>𝑨</m:t>
                    </m:r>
                    <m:r>
                      <a:rPr lang="pl-PL" b="1" i="1" smtClean="0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pl-PL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pl-PL" b="1" i="1" smtClean="0">
                            <a:latin typeface="Cambria Math"/>
                          </a:rPr>
                          <m:t>𝑨</m:t>
                        </m:r>
                      </m:sub>
                    </m:sSub>
                    <m:r>
                      <a:rPr lang="pl-PL" b="1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pl-PL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b="1" i="1" smtClean="0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pl-PL" b="1" i="1" smtClean="0">
                            <a:latin typeface="Cambria Math"/>
                          </a:rPr>
                          <m:t>𝑨</m:t>
                        </m:r>
                      </m:sub>
                    </m:sSub>
                    <m:r>
                      <a:rPr lang="pl-PL" b="1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pl-PL" b="1" dirty="0" smtClean="0">
                    <a:latin typeface="Cambria" pitchFamily="18" charset="0"/>
                  </a:rPr>
                  <a:t> i </a:t>
                </a:r>
                <a14:m>
                  <m:oMath xmlns:m="http://schemas.openxmlformats.org/officeDocument/2006/math">
                    <m:r>
                      <a:rPr lang="pl-PL" b="1" i="1" smtClean="0">
                        <a:latin typeface="Cambria Math"/>
                      </a:rPr>
                      <m:t>𝑩</m:t>
                    </m:r>
                    <m:r>
                      <a:rPr lang="pl-PL" b="1" i="1" smtClean="0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pl-PL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pl-PL" b="1" i="1" smtClean="0">
                            <a:latin typeface="Cambria Math"/>
                          </a:rPr>
                          <m:t>𝑩</m:t>
                        </m:r>
                      </m:sub>
                    </m:sSub>
                    <m:r>
                      <a:rPr lang="pl-PL" b="1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pl-PL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b="1" i="1" smtClean="0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pl-PL" b="1" i="1" smtClean="0">
                            <a:latin typeface="Cambria Math"/>
                          </a:rPr>
                          <m:t>𝑩</m:t>
                        </m:r>
                      </m:sub>
                    </m:sSub>
                    <m:r>
                      <a:rPr lang="pl-PL" b="1" i="1" smtClean="0">
                        <a:latin typeface="Cambria Math"/>
                      </a:rPr>
                      <m:t>)</m:t>
                    </m:r>
                  </m:oMath>
                </a14:m>
                <a:endParaRPr lang="pl-PL" b="1" dirty="0" smtClean="0">
                  <a:latin typeface="Cambria" pitchFamily="18" charset="0"/>
                </a:endParaRPr>
              </a:p>
              <a:p>
                <a:pPr marL="68580" indent="0" algn="ctr">
                  <a:buNone/>
                </a:pPr>
                <a:r>
                  <a:rPr lang="pl-PL" dirty="0" smtClean="0">
                    <a:latin typeface="Cambria" pitchFamily="18" charset="0"/>
                  </a:rPr>
                  <a:t>Współrzędne wektora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l-PL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l-PL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pl-PL" dirty="0" smtClean="0">
                    <a:latin typeface="Cambria" pitchFamily="18" charset="0"/>
                  </a:rPr>
                  <a:t> :                      			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l-PL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pl-PL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pl-PL" b="0" i="1" smtClean="0">
                        <a:solidFill>
                          <a:srgbClr val="C00000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pl-PL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l-PL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pl-PL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  <m:r>
                          <a:rPr lang="pl-PL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pl-PL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pl-PL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  <m:r>
                          <a:rPr lang="pl-PL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pl-PL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pl-PL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  <m:r>
                          <a:rPr lang="pl-PL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pl-PL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pl-PL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</m:e>
                    </m:d>
                  </m:oMath>
                </a14:m>
                <a:endParaRPr lang="pl-PL" dirty="0" smtClean="0">
                  <a:latin typeface="Cambria" pitchFamily="18" charset="0"/>
                </a:endParaRPr>
              </a:p>
              <a:p>
                <a:endParaRPr lang="pl-PL" dirty="0">
                  <a:latin typeface="Cambria" pitchFamily="18" charset="0"/>
                </a:endParaRPr>
              </a:p>
              <a:p>
                <a:endParaRPr lang="pl-PL" dirty="0" smtClean="0">
                  <a:latin typeface="Cambria" pitchFamily="18" charset="0"/>
                </a:endParaRPr>
              </a:p>
              <a:p>
                <a:endParaRPr lang="pl-PL" dirty="0">
                  <a:latin typeface="Cambria" pitchFamily="18" charset="0"/>
                </a:endParaRPr>
              </a:p>
              <a:p>
                <a:endParaRPr lang="pl-PL" dirty="0" smtClean="0">
                  <a:latin typeface="Cambria" pitchFamily="18" charset="0"/>
                </a:endParaRPr>
              </a:p>
              <a:p>
                <a:endParaRPr lang="pl-PL" dirty="0">
                  <a:latin typeface="Cambria" pitchFamily="18" charset="0"/>
                </a:endParaRPr>
              </a:p>
              <a:p>
                <a:endParaRPr lang="pl-PL" dirty="0" smtClean="0">
                  <a:latin typeface="Cambria" pitchFamily="18" charset="0"/>
                </a:endParaRPr>
              </a:p>
              <a:p>
                <a:endParaRPr lang="pl-PL" dirty="0">
                  <a:latin typeface="Cambria" pitchFamily="18" charset="0"/>
                </a:endParaRPr>
              </a:p>
              <a:p>
                <a:endParaRPr lang="pl-PL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2" name="Symbol zastępczy zawartości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1988840"/>
                <a:ext cx="6777317" cy="3843789"/>
              </a:xfrm>
              <a:blipFill rotWithShape="1">
                <a:blip r:embed="rId3"/>
                <a:stretch>
                  <a:fillRect l="-36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438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552846" cy="45719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1052736"/>
                <a:ext cx="6777317" cy="4779893"/>
              </a:xfr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68580" indent="0">
                  <a:buNone/>
                </a:pPr>
                <a:r>
                  <a:rPr lang="pl-PL" dirty="0" smtClean="0">
                    <a:latin typeface="Cambria" pitchFamily="18" charset="0"/>
                  </a:rPr>
                  <a:t>Współrzędne wektora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l-PL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l-PL" b="0" i="1" smtClean="0">
                            <a:latin typeface="Cambria Math"/>
                          </a:rPr>
                          <m:t>𝑣</m:t>
                        </m:r>
                        <m:r>
                          <a:rPr lang="pl-PL" b="0" i="1" smtClean="0">
                            <a:latin typeface="Cambria Math"/>
                          </a:rPr>
                          <m:t> </m:t>
                        </m:r>
                      </m:e>
                    </m:acc>
                  </m:oMath>
                </a14:m>
                <a:r>
                  <a:rPr lang="pl-PL" dirty="0" smtClean="0">
                    <a:latin typeface="Cambria" pitchFamily="18" charset="0"/>
                  </a:rPr>
                  <a:t>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l-PL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l-PL" b="0" i="1" dirty="0" smtClean="0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pl-PL" b="0" i="1" dirty="0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pl-PL" b="0" i="1" dirty="0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l-PL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pl-PL" b="0" i="1" dirty="0" smtClean="0">
                                <a:latin typeface="Cambria Math"/>
                              </a:rPr>
                              <m:t>𝑣</m:t>
                            </m:r>
                          </m:sub>
                        </m:sSub>
                        <m:r>
                          <a:rPr lang="pl-PL" b="0" i="1" dirty="0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pl-PL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b="0" i="1" dirty="0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pl-PL" b="0" i="1" dirty="0" smtClean="0">
                                <a:latin typeface="Cambria Math"/>
                              </a:rPr>
                              <m:t>𝑣</m:t>
                            </m:r>
                          </m:sub>
                        </m:sSub>
                      </m:e>
                    </m:d>
                  </m:oMath>
                </a14:m>
                <a:r>
                  <a:rPr lang="pl-PL" dirty="0" smtClean="0">
                    <a:latin typeface="Cambria" pitchFamily="18" charset="0"/>
                  </a:rPr>
                  <a:t>   , gdzie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l-PL" b="0" i="1" smtClean="0">
                            <a:latin typeface="Cambria Math"/>
                          </a:rPr>
                          <m:t>𝑣</m:t>
                        </m:r>
                      </m:sub>
                    </m:sSub>
                    <m:r>
                      <a:rPr lang="pl-PL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pl-PL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l-PL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pl-PL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pl-PL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l-PL" b="0" i="1" smtClean="0">
                            <a:latin typeface="Cambria Math"/>
                          </a:rPr>
                          <m:t>𝐴</m:t>
                        </m:r>
                        <m:r>
                          <a:rPr lang="pl-PL" b="0" i="1" smtClean="0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pl-PL" dirty="0" smtClean="0">
                    <a:latin typeface="Cambria" pitchFamily="18" charset="0"/>
                  </a:rPr>
                  <a:t>,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pl-PL" i="1">
                            <a:latin typeface="Cambria Math"/>
                          </a:rPr>
                          <m:t>𝑣</m:t>
                        </m:r>
                      </m:sub>
                    </m:sSub>
                    <m:r>
                      <a:rPr lang="pl-PL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pl-PL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pl-PL" i="1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pl-PL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pl-PL" i="1">
                            <a:latin typeface="Cambria Math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pl-PL" i="1">
                            <a:latin typeface="Cambria Math"/>
                          </a:rPr>
                          <m:t>𝐴</m:t>
                        </m:r>
                        <m:r>
                          <a:rPr lang="pl-PL" i="1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endParaRPr lang="pl-PL" dirty="0" smtClean="0">
                  <a:latin typeface="Cambria" pitchFamily="18" charset="0"/>
                </a:endParaRPr>
              </a:p>
              <a:p>
                <a:endParaRPr lang="pl-PL" dirty="0">
                  <a:latin typeface="Cambria" pitchFamily="18" charset="0"/>
                </a:endParaRPr>
              </a:p>
              <a:p>
                <a:pPr marL="68580" indent="0">
                  <a:buNone/>
                </a:pPr>
                <a:r>
                  <a:rPr lang="pl-PL" b="1" dirty="0" smtClean="0">
                    <a:solidFill>
                      <a:srgbClr val="FF0000"/>
                    </a:solidFill>
                    <a:latin typeface="Cambria" pitchFamily="18" charset="0"/>
                  </a:rPr>
                  <a:t>  Przykład</a:t>
                </a:r>
              </a:p>
              <a:p>
                <a:pPr marL="68580" indent="0">
                  <a:buNone/>
                </a:pPr>
                <a:r>
                  <a:rPr lang="pl-PL" b="1" dirty="0" smtClean="0">
                    <a:solidFill>
                      <a:srgbClr val="FF0000"/>
                    </a:solidFill>
                    <a:latin typeface="Cambria" pitchFamily="18" charset="0"/>
                  </a:rPr>
                  <a:t>                                                   </a:t>
                </a:r>
                <a:endParaRPr lang="pl-PL" sz="2000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 marL="1892808" lvl="8" indent="0">
                  <a:buNone/>
                </a:pPr>
                <a:r>
                  <a:rPr lang="pl-PL" b="1" dirty="0" smtClean="0">
                    <a:solidFill>
                      <a:srgbClr val="FF0000"/>
                    </a:solidFill>
                    <a:latin typeface="Cambria" pitchFamily="18" charset="0"/>
                  </a:rPr>
                  <a:t>                                                        </a:t>
                </a:r>
              </a:p>
              <a:p>
                <a:pPr marL="68580" indent="0">
                  <a:buNone/>
                </a:pPr>
                <a:r>
                  <a:rPr lang="pl-PL" b="1" dirty="0" smtClean="0">
                    <a:solidFill>
                      <a:srgbClr val="FF0000"/>
                    </a:solidFill>
                    <a:latin typeface="Cambria" pitchFamily="18" charset="0"/>
                  </a:rPr>
                  <a:t>                                                                </a:t>
                </a:r>
                <a:endParaRPr lang="pl-PL" sz="1800" b="1" dirty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 marL="68580" indent="0">
                  <a:buNone/>
                </a:pPr>
                <a:r>
                  <a:rPr lang="pl-PL" b="1" dirty="0" smtClean="0">
                    <a:solidFill>
                      <a:srgbClr val="FF0000"/>
                    </a:solidFill>
                    <a:latin typeface="Cambria" pitchFamily="18" charset="0"/>
                  </a:rPr>
                  <a:t>                                                                                     </a:t>
                </a:r>
                <a:endParaRPr lang="pl-PL" sz="2000" dirty="0" smtClean="0">
                  <a:solidFill>
                    <a:schemeClr val="tx1"/>
                  </a:solidFill>
                  <a:latin typeface="Cambria" pitchFamily="18" charset="0"/>
                </a:endParaRPr>
              </a:p>
              <a:p>
                <a:pPr marL="68580" indent="0">
                  <a:buNone/>
                </a:pPr>
                <a:r>
                  <a:rPr lang="pl-PL" b="1" dirty="0">
                    <a:solidFill>
                      <a:srgbClr val="FF0000"/>
                    </a:solidFill>
                    <a:latin typeface="Cambria" pitchFamily="18" charset="0"/>
                  </a:rPr>
                  <a:t> </a:t>
                </a:r>
                <a:r>
                  <a:rPr lang="pl-PL" b="1" dirty="0" smtClean="0">
                    <a:solidFill>
                      <a:srgbClr val="FF0000"/>
                    </a:solidFill>
                    <a:latin typeface="Cambria" pitchFamily="18" charset="0"/>
                  </a:rPr>
                  <a:t>                           </a:t>
                </a:r>
              </a:p>
              <a:p>
                <a:pPr marL="68580" indent="0">
                  <a:buNone/>
                </a:pPr>
                <a:r>
                  <a:rPr lang="pl-PL" b="1" dirty="0">
                    <a:solidFill>
                      <a:srgbClr val="FF0000"/>
                    </a:solidFill>
                    <a:latin typeface="Cambria" pitchFamily="18" charset="0"/>
                  </a:rPr>
                  <a:t> </a:t>
                </a:r>
                <a:r>
                  <a:rPr lang="pl-PL" b="1" dirty="0" smtClean="0">
                    <a:solidFill>
                      <a:srgbClr val="FF0000"/>
                    </a:solidFill>
                    <a:latin typeface="Cambria" pitchFamily="18" charset="0"/>
                  </a:rPr>
                  <a:t>                                                          </a:t>
                </a:r>
                <a:r>
                  <a:rPr lang="pl-PL" sz="1800" b="1" dirty="0" smtClean="0">
                    <a:solidFill>
                      <a:schemeClr val="tx1"/>
                    </a:solidFill>
                    <a:latin typeface="Cambria" pitchFamily="18" charset="0"/>
                  </a:rPr>
                  <a:t>                     </a:t>
                </a:r>
                <a:endParaRPr lang="pl-PL" sz="1800" b="1" dirty="0">
                  <a:solidFill>
                    <a:schemeClr val="tx1"/>
                  </a:solidFill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1052736"/>
                <a:ext cx="6777317" cy="4779893"/>
              </a:xfrm>
              <a:blipFill rotWithShape="1">
                <a:blip r:embed="rId2"/>
                <a:stretch>
                  <a:fillRect l="-360" t="-16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Łącznik prosty ze strzałką 6"/>
          <p:cNvCxnSpPr/>
          <p:nvPr/>
        </p:nvCxnSpPr>
        <p:spPr>
          <a:xfrm flipH="1" flipV="1">
            <a:off x="4432151" y="2708920"/>
            <a:ext cx="4166" cy="261965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2393251" y="4149080"/>
            <a:ext cx="4320480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 flipV="1">
            <a:off x="3461281" y="3665862"/>
            <a:ext cx="2016224" cy="1296144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5268551" y="3429000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" indent="0">
              <a:buNone/>
            </a:pPr>
            <a:r>
              <a:rPr lang="pl-PL" sz="2000" b="1" dirty="0">
                <a:solidFill>
                  <a:srgbClr val="FF0000"/>
                </a:solidFill>
                <a:latin typeface="Cambria" pitchFamily="18" charset="0"/>
              </a:rPr>
              <a:t>•</a:t>
            </a:r>
            <a:r>
              <a:rPr lang="pl-PL" sz="2000" b="1" dirty="0">
                <a:latin typeface="Cambria" pitchFamily="18" charset="0"/>
              </a:rPr>
              <a:t>B=(4,2</a:t>
            </a:r>
            <a:r>
              <a:rPr lang="pl-PL" b="1" dirty="0">
                <a:latin typeface="Cambria" pitchFamily="18" charset="0"/>
              </a:rPr>
              <a:t>)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3233260" y="4761951"/>
            <a:ext cx="17323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pl-PL" sz="2000" b="1" dirty="0">
                <a:solidFill>
                  <a:srgbClr val="FF0000"/>
                </a:solidFill>
                <a:latin typeface="Cambria" pitchFamily="18" charset="0"/>
              </a:rPr>
              <a:t>•  </a:t>
            </a:r>
            <a:r>
              <a:rPr lang="pl-PL" sz="2000" b="1" dirty="0">
                <a:latin typeface="Cambria" pitchFamily="18" charset="0"/>
              </a:rPr>
              <a:t>A=(-5,-3) </a:t>
            </a:r>
            <a:endParaRPr lang="pl-PL" sz="20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4469393" y="273995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y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6713731" y="3964414"/>
            <a:ext cx="378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x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pole tekstowe 12"/>
              <p:cNvSpPr txBox="1"/>
              <p:nvPr/>
            </p:nvSpPr>
            <p:spPr>
              <a:xfrm>
                <a:off x="5652120" y="4919379"/>
                <a:ext cx="1830799" cy="403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l-PL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b="1" i="1">
                              <a:latin typeface="Cambria Math"/>
                            </a:rPr>
                            <m:t>𝑨𝑩</m:t>
                          </m:r>
                        </m:e>
                      </m:acc>
                      <m:r>
                        <a:rPr lang="pl-PL" b="1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l-PL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b="1" i="1">
                              <a:latin typeface="Cambria Math"/>
                            </a:rPr>
                            <m:t>𝟗</m:t>
                          </m:r>
                          <m:r>
                            <a:rPr lang="pl-PL" b="1" i="1">
                              <a:latin typeface="Cambria Math"/>
                            </a:rPr>
                            <m:t>,</m:t>
                          </m:r>
                          <m:r>
                            <a:rPr lang="pl-PL" b="1" i="1">
                              <a:latin typeface="Cambria Math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3" name="pole tekstow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919379"/>
                <a:ext cx="1830799" cy="4037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530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>
                <a:latin typeface="Cambria" pitchFamily="18" charset="0"/>
              </a:rPr>
              <a:t>Długość wektora</a:t>
            </a:r>
            <a:endParaRPr lang="pl-PL" sz="3200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2060848"/>
                <a:ext cx="6777317" cy="3771781"/>
              </a:xfrm>
            </p:spPr>
            <p:txBody>
              <a:bodyPr>
                <a:normAutofit/>
              </a:bodyPr>
              <a:lstStyle/>
              <a:p>
                <a:pPr marL="68580" indent="0">
                  <a:buNone/>
                </a:pPr>
                <a:r>
                  <a:rPr lang="pl-PL" b="1" dirty="0" smtClean="0">
                    <a:latin typeface="Cambria" pitchFamily="18" charset="0"/>
                  </a:rPr>
                  <a:t>Długość wektora </a:t>
                </a:r>
                <a:r>
                  <a:rPr lang="pl-PL" dirty="0" smtClean="0">
                    <a:latin typeface="Cambria" pitchFamily="18" charset="0"/>
                  </a:rPr>
                  <a:t>to pierwiastek z sumy kwadratów jego współrzędnych</a:t>
                </a:r>
              </a:p>
              <a:p>
                <a:endParaRPr lang="pl-PL" dirty="0">
                  <a:latin typeface="Cambria" pitchFamily="18" charset="0"/>
                </a:endParaRPr>
              </a:p>
              <a:p>
                <a:endParaRPr lang="pl-PL" dirty="0" smtClean="0">
                  <a:latin typeface="Cambria" pitchFamily="18" charset="0"/>
                </a:endParaRPr>
              </a:p>
              <a:p>
                <a:pPr marL="68580" indent="0">
                  <a:buNone/>
                </a:pPr>
                <a:r>
                  <a:rPr lang="pl-PL" dirty="0" smtClean="0">
                    <a:latin typeface="Cambria" pitchFamily="18" charset="0"/>
                  </a:rPr>
                  <a:t>Długość wektora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l-PL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pl-PL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pl-PL" dirty="0" smtClean="0">
                    <a:latin typeface="Cambria" pitchFamily="18" charset="0"/>
                  </a:rPr>
                  <a:t> to długość odcinka o końcach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/>
                      </a:rPr>
                      <m:t>𝐴</m:t>
                    </m:r>
                    <m:r>
                      <a:rPr lang="pl-PL" b="0" i="1" smtClean="0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pl-PL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l-PL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pl-PL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pl-PL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pl-PL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pl-PL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pl-PL" dirty="0" smtClean="0">
                    <a:latin typeface="Cambria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pl-PL" b="0" i="1" dirty="0" smtClean="0">
                        <a:latin typeface="Cambria Math"/>
                      </a:rPr>
                      <m:t>𝐵</m:t>
                    </m:r>
                    <m:r>
                      <a:rPr lang="pl-PL" b="0" i="1" dirty="0" smtClean="0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pl-PL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pl-PL" b="0" i="1" dirty="0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pl-PL" b="0" i="1" dirty="0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pl-PL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l-PL" b="0" i="1" dirty="0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pl-PL" b="0" i="1" dirty="0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pl-PL" b="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pl-PL" dirty="0" smtClean="0">
                    <a:latin typeface="Cambria" pitchFamily="18" charset="0"/>
                  </a:rPr>
                  <a:t> . </a:t>
                </a:r>
              </a:p>
              <a:p>
                <a:pPr marL="68580" indent="0">
                  <a:buNone/>
                </a:pPr>
                <a:r>
                  <a:rPr lang="pl-PL" dirty="0">
                    <a:latin typeface="Cambria" pitchFamily="18" charset="0"/>
                  </a:rPr>
                  <a:t>	</a:t>
                </a:r>
                <a:r>
                  <a:rPr lang="pl-PL" dirty="0" smtClean="0">
                    <a:latin typeface="Cambria" pitchFamily="18" charset="0"/>
                  </a:rPr>
                  <a:t>	Zatem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pl-PL" i="1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pl-PL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b="0" i="1" smtClean="0">
                                <a:latin typeface="Cambria Math"/>
                              </a:rPr>
                              <m:t>𝐴𝐵</m:t>
                            </m:r>
                          </m:e>
                        </m:acc>
                      </m:e>
                    </m:d>
                    <m:r>
                      <a:rPr lang="pl-PL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pl-PL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pl-PL" b="0" i="1" smtClean="0">
                            <a:latin typeface="Cambria Math"/>
                          </a:rPr>
                          <m:t>𝐴𝐵</m:t>
                        </m:r>
                      </m:e>
                    </m:d>
                  </m:oMath>
                </a14:m>
                <a:endParaRPr lang="pl-PL" dirty="0" smtClean="0">
                  <a:latin typeface="Cambria" pitchFamily="18" charset="0"/>
                </a:endParaRPr>
              </a:p>
              <a:p>
                <a:pPr marL="68580" indent="0">
                  <a:buNone/>
                </a:pPr>
                <a:endParaRPr lang="pl-PL" dirty="0">
                  <a:latin typeface="Cambria" pitchFamily="18" charset="0"/>
                </a:endParaRPr>
              </a:p>
              <a:p>
                <a:pPr marL="68580" indent="0">
                  <a:buNone/>
                </a:pPr>
                <a:endParaRPr lang="pl-PL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2060848"/>
                <a:ext cx="6777317" cy="3771781"/>
              </a:xfrm>
              <a:blipFill rotWithShape="1">
                <a:blip r:embed="rId2"/>
                <a:stretch>
                  <a:fillRect l="-360" t="-1292" r="-233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646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024744" cy="504056"/>
          </a:xfrm>
        </p:spPr>
        <p:txBody>
          <a:bodyPr>
            <a:noAutofit/>
          </a:bodyPr>
          <a:lstStyle/>
          <a:p>
            <a:pPr algn="ctr"/>
            <a:r>
              <a:rPr lang="pl-PL" sz="3200" dirty="0">
                <a:latin typeface="Cambria" pitchFamily="18" charset="0"/>
              </a:rPr>
              <a:t>Długość wektora</a:t>
            </a:r>
            <a:endParaRPr lang="pl-PL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1700808"/>
                <a:ext cx="6777317" cy="4131821"/>
              </a:xfrm>
            </p:spPr>
            <p:txBody>
              <a:bodyPr>
                <a:normAutofit/>
              </a:bodyPr>
              <a:lstStyle/>
              <a:p>
                <a:pPr marL="68580" indent="0">
                  <a:buNone/>
                </a:pPr>
                <a:r>
                  <a:rPr lang="pl-PL" b="1" dirty="0" smtClean="0">
                    <a:latin typeface="Cambria" pitchFamily="18" charset="0"/>
                  </a:rPr>
                  <a:t>  Długość </a:t>
                </a:r>
                <a:r>
                  <a:rPr lang="pl-PL" b="1" dirty="0">
                    <a:latin typeface="Cambria" pitchFamily="18" charset="0"/>
                  </a:rPr>
                  <a:t>wektora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l-PL" b="1" i="1">
                            <a:latin typeface="Cambria Math"/>
                          </a:rPr>
                        </m:ctrlPr>
                      </m:accPr>
                      <m:e>
                        <m:r>
                          <a:rPr lang="pl-PL" b="1" i="1">
                            <a:latin typeface="Cambria Math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pl-PL" b="1" dirty="0">
                    <a:latin typeface="Cambria" pitchFamily="18" charset="0"/>
                  </a:rPr>
                  <a:t> </a:t>
                </a:r>
                <a:r>
                  <a:rPr lang="pl-PL" dirty="0" smtClean="0">
                    <a:latin typeface="Cambria" pitchFamily="18" charset="0"/>
                  </a:rPr>
                  <a:t>:  </a:t>
                </a:r>
              </a:p>
              <a:p>
                <a:pPr marL="68580" indent="0">
                  <a:buNone/>
                </a:pPr>
                <a:endParaRPr lang="pl-PL" dirty="0">
                  <a:latin typeface="Cambria" pitchFamily="18" charset="0"/>
                </a:endParaRPr>
              </a:p>
              <a:p>
                <a:pPr marL="68580" indent="0">
                  <a:buNone/>
                </a:pPr>
                <a:r>
                  <a:rPr lang="pl-PL" dirty="0">
                    <a:latin typeface="Cambria" pitchFamily="18" charset="0"/>
                  </a:rPr>
                  <a:t>  </a:t>
                </a:r>
                <a:r>
                  <a:rPr lang="pl-PL" dirty="0" smtClean="0">
                    <a:latin typeface="Cambria" pitchFamily="18" charset="0"/>
                  </a:rPr>
                  <a:t>          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pl-PL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pl-PL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i="1">
                                <a:latin typeface="Cambria Math"/>
                              </a:rPr>
                              <m:t>𝐴𝐵</m:t>
                            </m:r>
                          </m:e>
                        </m:acc>
                      </m:e>
                    </m:d>
                    <m:r>
                      <a:rPr lang="pl-PL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pl-PL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pl-PL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l-PL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pl-PL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l-PL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pl-PL" i="1">
                                        <a:latin typeface="Cambria Math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pl-PL" i="1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pl-PL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l-PL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pl-PL" i="1">
                                        <a:latin typeface="Cambria Math"/>
                                      </a:rPr>
                                      <m:t>𝐴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pl-PL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pl-PL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pl-PL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pl-PL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pl-PL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l-PL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pl-PL" i="1">
                                        <a:latin typeface="Cambria Math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pl-PL" i="1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pl-PL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pl-PL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pl-PL" i="1">
                                        <a:latin typeface="Cambria Math"/>
                                      </a:rPr>
                                      <m:t>𝐴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pl-PL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pl-PL" dirty="0">
                  <a:latin typeface="Cambria" pitchFamily="18" charset="0"/>
                </a:endParaRPr>
              </a:p>
              <a:p>
                <a:endParaRPr lang="pl-PL" dirty="0" smtClean="0">
                  <a:latin typeface="Cambria" pitchFamily="18" charset="0"/>
                </a:endParaRPr>
              </a:p>
              <a:p>
                <a:pPr marL="68580" indent="0">
                  <a:buNone/>
                </a:pPr>
                <a:r>
                  <a:rPr lang="pl-PL" b="1" dirty="0" smtClean="0">
                    <a:latin typeface="Cambria" pitchFamily="18" charset="0"/>
                  </a:rPr>
                  <a:t>Długość wektora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pl-PL" b="1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pl-PL" b="1" i="1" dirty="0">
                            <a:latin typeface="Cambria Math"/>
                          </a:rPr>
                          <m:t>𝒗</m:t>
                        </m:r>
                      </m:e>
                    </m:acc>
                    <m:r>
                      <a:rPr lang="pl-PL" b="1" i="1" dirty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pl-PL" b="1" i="1" dirty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l-PL" b="1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b="1" i="1" dirty="0"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pl-PL" b="1" i="1" dirty="0">
                                <a:latin typeface="Cambria Math"/>
                              </a:rPr>
                              <m:t>𝒗</m:t>
                            </m:r>
                          </m:sub>
                        </m:sSub>
                        <m:r>
                          <a:rPr lang="pl-PL" b="1" i="1" dirty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pl-PL" b="1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l-PL" b="1" i="1" dirty="0"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pl-PL" b="1" i="1" dirty="0">
                                <a:latin typeface="Cambria Math"/>
                              </a:rPr>
                              <m:t>𝒗</m:t>
                            </m:r>
                          </m:sub>
                        </m:sSub>
                      </m:e>
                    </m:d>
                  </m:oMath>
                </a14:m>
                <a:r>
                  <a:rPr lang="pl-PL" b="1" dirty="0">
                    <a:latin typeface="Cambria" pitchFamily="18" charset="0"/>
                  </a:rPr>
                  <a:t> </a:t>
                </a:r>
                <a:r>
                  <a:rPr lang="pl-PL" b="1" dirty="0" smtClean="0">
                    <a:latin typeface="Cambria" pitchFamily="18" charset="0"/>
                  </a:rPr>
                  <a:t>:</a:t>
                </a:r>
              </a:p>
              <a:p>
                <a:pPr marL="68580" indent="0">
                  <a:buNone/>
                </a:pPr>
                <a:endParaRPr lang="pl-PL" dirty="0" smtClean="0">
                  <a:latin typeface="Cambria" pitchFamily="18" charset="0"/>
                </a:endParaRP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l-PL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pl-PL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a:rPr lang="pl-PL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pl-PL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pl-PL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pl-PL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𝑣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pl-PL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pl-PL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pl-PL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pl-PL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𝑣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pl-PL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pl-PL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1700808"/>
                <a:ext cx="6777317" cy="4131821"/>
              </a:xfrm>
              <a:blipFill rotWithShape="1">
                <a:blip r:embed="rId2"/>
                <a:stretch>
                  <a:fillRect l="-360" t="-14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297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>
                <a:latin typeface="Cambria" pitchFamily="18" charset="0"/>
              </a:rPr>
              <a:t>Równość wektorów</a:t>
            </a:r>
            <a:endParaRPr lang="pl-PL" sz="3200" dirty="0"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/>
          <a:lstStyle/>
          <a:p>
            <a:r>
              <a:rPr lang="pl-PL" dirty="0" smtClean="0">
                <a:latin typeface="Cambria" pitchFamily="18" charset="0"/>
              </a:rPr>
              <a:t>Dwa wektory są równe, gdy mają odpowiednie współrzędne równe.</a:t>
            </a:r>
            <a:endParaRPr lang="pl-PL" dirty="0">
              <a:latin typeface="Cambria" pitchFamily="18" charset="0"/>
            </a:endParaRPr>
          </a:p>
        </p:txBody>
      </p:sp>
      <p:grpSp>
        <p:nvGrpSpPr>
          <p:cNvPr id="23" name="Grupa 22"/>
          <p:cNvGrpSpPr/>
          <p:nvPr/>
        </p:nvGrpSpPr>
        <p:grpSpPr>
          <a:xfrm>
            <a:off x="1619672" y="2852936"/>
            <a:ext cx="4896544" cy="2808312"/>
            <a:chOff x="1619672" y="2852936"/>
            <a:chExt cx="4896544" cy="2808312"/>
          </a:xfrm>
        </p:grpSpPr>
        <p:cxnSp>
          <p:nvCxnSpPr>
            <p:cNvPr id="6" name="Łącznik prosty ze strzałką 5"/>
            <p:cNvCxnSpPr/>
            <p:nvPr/>
          </p:nvCxnSpPr>
          <p:spPr>
            <a:xfrm flipV="1">
              <a:off x="2267744" y="2852936"/>
              <a:ext cx="0" cy="2808312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Łącznik prosty ze strzałką 7"/>
            <p:cNvCxnSpPr/>
            <p:nvPr/>
          </p:nvCxnSpPr>
          <p:spPr>
            <a:xfrm>
              <a:off x="1619672" y="5085184"/>
              <a:ext cx="4608512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Łącznik prosty ze strzałką 9"/>
            <p:cNvCxnSpPr/>
            <p:nvPr/>
          </p:nvCxnSpPr>
          <p:spPr>
            <a:xfrm flipV="1">
              <a:off x="2987824" y="3717032"/>
              <a:ext cx="1080120" cy="54006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Łącznik prosty ze strzałką 11"/>
            <p:cNvCxnSpPr/>
            <p:nvPr/>
          </p:nvCxnSpPr>
          <p:spPr>
            <a:xfrm flipV="1">
              <a:off x="4283968" y="3706924"/>
              <a:ext cx="1080120" cy="54006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pole tekstowe 12"/>
            <p:cNvSpPr txBox="1"/>
            <p:nvPr/>
          </p:nvSpPr>
          <p:spPr>
            <a:xfrm>
              <a:off x="2771800" y="4077072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dirty="0" smtClean="0">
                  <a:latin typeface="Cambria" pitchFamily="18" charset="0"/>
                </a:rPr>
                <a:t>A</a:t>
              </a:r>
              <a:endParaRPr lang="pl-PL" sz="1200" dirty="0">
                <a:latin typeface="Cambria" pitchFamily="18" charset="0"/>
              </a:endParaRPr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3995125" y="3435318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400" dirty="0" smtClean="0">
                  <a:latin typeface="Cambria" pitchFamily="18" charset="0"/>
                </a:rPr>
                <a:t>B</a:t>
              </a:r>
              <a:endParaRPr lang="pl-PL" sz="1400" dirty="0">
                <a:latin typeface="Cambria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pole tekstowe 14"/>
                <p:cNvSpPr txBox="1"/>
                <p:nvPr/>
              </p:nvSpPr>
              <p:spPr>
                <a:xfrm>
                  <a:off x="3259612" y="3697977"/>
                  <a:ext cx="2520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pl-PL" sz="14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sz="1400" b="0" i="1" smtClean="0">
                                <a:latin typeface="Cambria Math"/>
                              </a:rPr>
                              <m:t>𝑢</m:t>
                            </m:r>
                          </m:e>
                        </m:acc>
                      </m:oMath>
                    </m:oMathPara>
                  </a14:m>
                  <a:endParaRPr lang="pl-PL" sz="1400" dirty="0"/>
                </a:p>
              </p:txBody>
            </p:sp>
          </mc:Choice>
          <mc:Fallback xmlns="">
            <p:sp>
              <p:nvSpPr>
                <p:cNvPr id="15" name="pole tekstowe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59612" y="3697977"/>
                  <a:ext cx="252028" cy="30777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pole tekstowe 15"/>
            <p:cNvSpPr txBox="1"/>
            <p:nvPr/>
          </p:nvSpPr>
          <p:spPr>
            <a:xfrm>
              <a:off x="4039581" y="4093095"/>
              <a:ext cx="2888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400" dirty="0" smtClean="0">
                  <a:latin typeface="Cambria" pitchFamily="18" charset="0"/>
                </a:rPr>
                <a:t>C</a:t>
              </a:r>
              <a:endParaRPr lang="pl-PL" sz="1400" dirty="0">
                <a:latin typeface="Cambria" pitchFamily="18" charset="0"/>
              </a:endParaRPr>
            </a:p>
          </p:txBody>
        </p:sp>
        <p:sp>
          <p:nvSpPr>
            <p:cNvPr id="18" name="pole tekstowe 17"/>
            <p:cNvSpPr txBox="1"/>
            <p:nvPr/>
          </p:nvSpPr>
          <p:spPr>
            <a:xfrm>
              <a:off x="5184068" y="3452435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400" dirty="0" smtClean="0">
                  <a:latin typeface="Cambria" pitchFamily="18" charset="0"/>
                </a:rPr>
                <a:t>D</a:t>
              </a:r>
              <a:endParaRPr lang="pl-PL" sz="1400" dirty="0">
                <a:latin typeface="Cambria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pole tekstowe 18"/>
                <p:cNvSpPr txBox="1"/>
                <p:nvPr/>
              </p:nvSpPr>
              <p:spPr>
                <a:xfrm>
                  <a:off x="4572000" y="3750815"/>
                  <a:ext cx="2520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pl-PL" sz="14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sz="1400" b="0" i="1" smtClean="0">
                                <a:latin typeface="Cambria Math"/>
                              </a:rPr>
                              <m:t>𝑣</m:t>
                            </m:r>
                          </m:e>
                        </m:acc>
                      </m:oMath>
                    </m:oMathPara>
                  </a14:m>
                  <a:endParaRPr lang="pl-PL" sz="1400" dirty="0"/>
                </a:p>
              </p:txBody>
            </p:sp>
          </mc:Choice>
          <mc:Fallback xmlns="">
            <p:sp>
              <p:nvSpPr>
                <p:cNvPr id="19" name="pole tekstowe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2000" y="3750815"/>
                  <a:ext cx="252028" cy="30777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7843" r="-9756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pole tekstowe 19"/>
            <p:cNvSpPr txBox="1"/>
            <p:nvPr/>
          </p:nvSpPr>
          <p:spPr>
            <a:xfrm>
              <a:off x="2339752" y="285293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y</a:t>
              </a:r>
              <a:endParaRPr lang="pl-PL" dirty="0"/>
            </a:p>
          </p:txBody>
        </p:sp>
        <p:sp>
          <p:nvSpPr>
            <p:cNvPr id="21" name="pole tekstowe 20"/>
            <p:cNvSpPr txBox="1"/>
            <p:nvPr/>
          </p:nvSpPr>
          <p:spPr>
            <a:xfrm>
              <a:off x="6228184" y="508518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/>
                <a:t>x</a:t>
              </a:r>
              <a:endParaRPr lang="pl-PL" dirty="0"/>
            </a:p>
          </p:txBody>
        </p:sp>
        <p:sp>
          <p:nvSpPr>
            <p:cNvPr id="22" name="pole tekstowe 21"/>
            <p:cNvSpPr txBox="1"/>
            <p:nvPr/>
          </p:nvSpPr>
          <p:spPr>
            <a:xfrm>
              <a:off x="1979712" y="508518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 smtClean="0">
                  <a:latin typeface="Cambria" pitchFamily="18" charset="0"/>
                </a:rPr>
                <a:t>O</a:t>
              </a:r>
              <a:endParaRPr lang="pl-PL" i="1" dirty="0">
                <a:latin typeface="Cambr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909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936104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>
                <a:latin typeface="Cambria" pitchFamily="18" charset="0"/>
              </a:rPr>
              <a:t>Równość </a:t>
            </a:r>
            <a:r>
              <a:rPr lang="pl-PL" sz="3200" dirty="0">
                <a:latin typeface="Cambria" pitchFamily="18" charset="0"/>
              </a:rPr>
              <a:t>wektorów</a:t>
            </a:r>
            <a:endParaRPr lang="pl-PL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68580" indent="0">
                  <a:buNone/>
                </a:pPr>
                <a:r>
                  <a:rPr lang="pl-PL" dirty="0" smtClean="0">
                    <a:latin typeface="Cambria" pitchFamily="18" charset="0"/>
                  </a:rPr>
                  <a:t>Niech dane będą wektory: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l-PL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b="0" i="1" smtClean="0">
                              <a:latin typeface="Cambria Math"/>
                            </a:rPr>
                            <m:t>𝑢</m:t>
                          </m:r>
                        </m:e>
                      </m:acc>
                      <m:r>
                        <a:rPr lang="pl-PL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l-PL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pl-PL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l-PL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pl-PL" b="0" i="1" smtClean="0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l-PL" dirty="0" smtClean="0">
                  <a:latin typeface="Cambria" pitchFamily="18" charset="0"/>
                </a:endParaRP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l-PL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pl-PL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l-PL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l-PL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pl-PL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l-PL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l-PL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l-PL" dirty="0" smtClean="0">
                  <a:latin typeface="Cambria" pitchFamily="18" charset="0"/>
                </a:endParaRPr>
              </a:p>
              <a:p>
                <a:pPr marL="68580" indent="0">
                  <a:buNone/>
                </a:pPr>
                <a:r>
                  <a:rPr lang="pl-PL" dirty="0" smtClean="0">
                    <a:latin typeface="Cambria" pitchFamily="18" charset="0"/>
                  </a:rPr>
                  <a:t>Wówczas 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l-PL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b="0" i="1" smtClean="0">
                              <a:latin typeface="Cambria Math"/>
                            </a:rPr>
                            <m:t>𝑢</m:t>
                          </m:r>
                        </m:e>
                      </m:acc>
                      <m:r>
                        <a:rPr lang="pl-PL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pl-PL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pl-PL" i="1" smtClean="0">
                          <a:latin typeface="Cambria Math"/>
                          <a:ea typeface="Cambria Math"/>
                        </a:rPr>
                        <m:t>⇔</m:t>
                      </m:r>
                      <m:d>
                        <m:dPr>
                          <m:begChr m:val="{"/>
                          <m:endChr m:val=""/>
                          <m:ctrlPr>
                            <a:rPr lang="pl-PL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l-PL" i="1" smtClean="0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pl-PL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b="0" i="1" smtClean="0">
                                      <a:latin typeface="Cambria Math"/>
                                      <a:ea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pl-PL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pl-PL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b="0" i="1" smtClean="0">
                                      <a:latin typeface="Cambria Math"/>
                                      <a:ea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pl-PL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pl-PL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b="0" i="1" smtClean="0">
                                      <a:latin typeface="Cambria Math"/>
                                      <a:ea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pl-PL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pl-PL" i="1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pl-PL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i="1">
                                      <a:latin typeface="Cambria Math"/>
                                      <a:ea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pl-PL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pl-PL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60" t="-138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893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980728"/>
            <a:ext cx="7024744" cy="720080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>
                <a:latin typeface="Cambria" pitchFamily="18" charset="0"/>
              </a:rPr>
              <a:t>Wektory przeciwne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/>
          <a:lstStyle/>
          <a:p>
            <a:pPr marL="68580" indent="0">
              <a:buNone/>
            </a:pPr>
            <a:r>
              <a:rPr lang="pl-PL" dirty="0" smtClean="0">
                <a:latin typeface="Cambria" pitchFamily="18" charset="0"/>
              </a:rPr>
              <a:t>Dwa wektory są przeciwne, gdy ich odpowiednie współrzędne są liczbami przeciwnymi.</a:t>
            </a:r>
          </a:p>
          <a:p>
            <a:pPr marL="68580" indent="0">
              <a:buNone/>
            </a:pPr>
            <a:endParaRPr lang="pl-PL" dirty="0">
              <a:latin typeface="Cambria" pitchFamily="18" charset="0"/>
            </a:endParaRPr>
          </a:p>
          <a:p>
            <a:pPr marL="68580" indent="0">
              <a:buNone/>
            </a:pPr>
            <a:endParaRPr lang="pl-PL" dirty="0">
              <a:latin typeface="Cambria" pitchFamily="18" charset="0"/>
            </a:endParaRPr>
          </a:p>
        </p:txBody>
      </p:sp>
      <p:grpSp>
        <p:nvGrpSpPr>
          <p:cNvPr id="4" name="Grupa 3"/>
          <p:cNvGrpSpPr/>
          <p:nvPr/>
        </p:nvGrpSpPr>
        <p:grpSpPr>
          <a:xfrm>
            <a:off x="1877549" y="2757406"/>
            <a:ext cx="4896544" cy="2808312"/>
            <a:chOff x="1619672" y="2852936"/>
            <a:chExt cx="4896544" cy="2808312"/>
          </a:xfrm>
        </p:grpSpPr>
        <p:cxnSp>
          <p:nvCxnSpPr>
            <p:cNvPr id="5" name="Łącznik prosty ze strzałką 4"/>
            <p:cNvCxnSpPr/>
            <p:nvPr/>
          </p:nvCxnSpPr>
          <p:spPr>
            <a:xfrm flipV="1">
              <a:off x="2267744" y="2852936"/>
              <a:ext cx="0" cy="2808312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Łącznik prosty ze strzałką 5"/>
            <p:cNvCxnSpPr/>
            <p:nvPr/>
          </p:nvCxnSpPr>
          <p:spPr>
            <a:xfrm>
              <a:off x="1619672" y="5085184"/>
              <a:ext cx="4608512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Łącznik prosty ze strzałką 6"/>
            <p:cNvCxnSpPr/>
            <p:nvPr/>
          </p:nvCxnSpPr>
          <p:spPr>
            <a:xfrm flipV="1">
              <a:off x="2987824" y="3717032"/>
              <a:ext cx="1080120" cy="54006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Łącznik prosty ze strzałką 7"/>
            <p:cNvCxnSpPr/>
            <p:nvPr/>
          </p:nvCxnSpPr>
          <p:spPr>
            <a:xfrm flipV="1">
              <a:off x="4283968" y="3706924"/>
              <a:ext cx="1080120" cy="540060"/>
            </a:xfrm>
            <a:prstGeom prst="straightConnector1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pole tekstowe 12"/>
            <p:cNvSpPr txBox="1"/>
            <p:nvPr/>
          </p:nvSpPr>
          <p:spPr>
            <a:xfrm>
              <a:off x="2771800" y="4077072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1200" dirty="0" smtClean="0">
                  <a:latin typeface="Cambria" pitchFamily="18" charset="0"/>
                </a:rPr>
                <a:t>A</a:t>
              </a:r>
              <a:endParaRPr lang="pl-PL" sz="1200" dirty="0">
                <a:latin typeface="Cambria" pitchFamily="18" charset="0"/>
              </a:endParaRPr>
            </a:p>
          </p:txBody>
        </p:sp>
        <p:sp>
          <p:nvSpPr>
            <p:cNvPr id="10" name="pole tekstowe 13"/>
            <p:cNvSpPr txBox="1"/>
            <p:nvPr/>
          </p:nvSpPr>
          <p:spPr>
            <a:xfrm>
              <a:off x="3995125" y="3435318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1400" dirty="0" smtClean="0">
                  <a:latin typeface="Cambria" pitchFamily="18" charset="0"/>
                </a:rPr>
                <a:t>B</a:t>
              </a:r>
              <a:endParaRPr lang="pl-PL" sz="1400" dirty="0">
                <a:latin typeface="Cambria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pole tekstowe 14"/>
                <p:cNvSpPr txBox="1"/>
                <p:nvPr/>
              </p:nvSpPr>
              <p:spPr>
                <a:xfrm>
                  <a:off x="3259612" y="3697977"/>
                  <a:ext cx="2520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pl-PL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pl-PL" sz="14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sz="1400" b="0" i="1" smtClean="0">
                                <a:latin typeface="Cambria Math"/>
                              </a:rPr>
                              <m:t>𝑢</m:t>
                            </m:r>
                          </m:e>
                        </m:acc>
                      </m:oMath>
                    </m:oMathPara>
                  </a14:m>
                  <a:endParaRPr lang="pl-PL" sz="1400" dirty="0"/>
                </a:p>
              </p:txBody>
            </p:sp>
          </mc:Choice>
          <mc:Fallback xmlns="">
            <p:sp>
              <p:nvSpPr>
                <p:cNvPr id="11" name="pole tekstowe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59612" y="3697977"/>
                  <a:ext cx="252028" cy="307777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pole tekstowe 15"/>
            <p:cNvSpPr txBox="1"/>
            <p:nvPr/>
          </p:nvSpPr>
          <p:spPr>
            <a:xfrm>
              <a:off x="4039581" y="4093095"/>
              <a:ext cx="2888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1400" dirty="0" smtClean="0">
                  <a:latin typeface="Cambria" pitchFamily="18" charset="0"/>
                </a:rPr>
                <a:t>C</a:t>
              </a:r>
              <a:endParaRPr lang="pl-PL" sz="1400" dirty="0">
                <a:latin typeface="Cambria" pitchFamily="18" charset="0"/>
              </a:endParaRPr>
            </a:p>
          </p:txBody>
        </p:sp>
        <p:sp>
          <p:nvSpPr>
            <p:cNvPr id="13" name="pole tekstowe 17"/>
            <p:cNvSpPr txBox="1"/>
            <p:nvPr/>
          </p:nvSpPr>
          <p:spPr>
            <a:xfrm>
              <a:off x="5184068" y="3452435"/>
              <a:ext cx="360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1400" dirty="0" smtClean="0">
                  <a:latin typeface="Cambria" pitchFamily="18" charset="0"/>
                </a:rPr>
                <a:t>D</a:t>
              </a:r>
              <a:endParaRPr lang="pl-PL" sz="1400" dirty="0">
                <a:latin typeface="Cambria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pole tekstowe 18"/>
                <p:cNvSpPr txBox="1"/>
                <p:nvPr/>
              </p:nvSpPr>
              <p:spPr>
                <a:xfrm>
                  <a:off x="4572000" y="3750815"/>
                  <a:ext cx="25202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pl-PL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pl-PL" sz="14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l-PL" sz="1400" b="0" i="1" smtClean="0">
                                <a:latin typeface="Cambria Math"/>
                              </a:rPr>
                              <m:t>𝑣</m:t>
                            </m:r>
                          </m:e>
                        </m:acc>
                      </m:oMath>
                    </m:oMathPara>
                  </a14:m>
                  <a:endParaRPr lang="pl-PL" sz="1400" dirty="0"/>
                </a:p>
              </p:txBody>
            </p:sp>
          </mc:Choice>
          <mc:Fallback xmlns="">
            <p:sp>
              <p:nvSpPr>
                <p:cNvPr id="14" name="pole tekstowe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2000" y="3750815"/>
                  <a:ext cx="252028" cy="30777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8000" r="-9524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pole tekstowe 19"/>
            <p:cNvSpPr txBox="1"/>
            <p:nvPr/>
          </p:nvSpPr>
          <p:spPr>
            <a:xfrm>
              <a:off x="2339752" y="285293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dirty="0" smtClean="0"/>
                <a:t>y</a:t>
              </a:r>
              <a:endParaRPr lang="pl-PL" dirty="0"/>
            </a:p>
          </p:txBody>
        </p:sp>
        <p:sp>
          <p:nvSpPr>
            <p:cNvPr id="16" name="pole tekstowe 20"/>
            <p:cNvSpPr txBox="1"/>
            <p:nvPr/>
          </p:nvSpPr>
          <p:spPr>
            <a:xfrm>
              <a:off x="6228184" y="508518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dirty="0" smtClean="0"/>
                <a:t>x</a:t>
              </a:r>
              <a:endParaRPr lang="pl-PL" dirty="0"/>
            </a:p>
          </p:txBody>
        </p:sp>
        <p:sp>
          <p:nvSpPr>
            <p:cNvPr id="17" name="pole tekstowe 21"/>
            <p:cNvSpPr txBox="1"/>
            <p:nvPr/>
          </p:nvSpPr>
          <p:spPr>
            <a:xfrm>
              <a:off x="1979712" y="508518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pl-P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i="1" dirty="0" smtClean="0">
                  <a:latin typeface="Cambria" pitchFamily="18" charset="0"/>
                </a:rPr>
                <a:t>O</a:t>
              </a:r>
              <a:endParaRPr lang="pl-PL" i="1" dirty="0">
                <a:latin typeface="Cambr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301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/>
          </a:bodyPr>
          <a:lstStyle/>
          <a:p>
            <a:pPr algn="ctr"/>
            <a:r>
              <a:rPr lang="pl-PL" sz="3200" dirty="0">
                <a:latin typeface="Cambria" pitchFamily="18" charset="0"/>
              </a:rPr>
              <a:t>Wektory przeciwne</a:t>
            </a:r>
            <a:endParaRPr lang="pl-PL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1988840"/>
                <a:ext cx="6777317" cy="3843789"/>
              </a:xfrm>
            </p:spPr>
            <p:txBody>
              <a:bodyPr/>
              <a:lstStyle/>
              <a:p>
                <a:pPr marL="68580" indent="0">
                  <a:buNone/>
                </a:pPr>
                <a:r>
                  <a:rPr lang="pl-PL" dirty="0" smtClean="0">
                    <a:latin typeface="Cambria" pitchFamily="18" charset="0"/>
                  </a:rPr>
                  <a:t>Niech dane będą wektory: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l-PL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i="1">
                              <a:latin typeface="Cambria Math"/>
                            </a:rPr>
                            <m:t>𝑢</m:t>
                          </m:r>
                        </m:e>
                      </m:acc>
                      <m:r>
                        <a:rPr lang="pl-PL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l-PL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pl-PL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pl-PL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l-PL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pl-PL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l-PL" dirty="0">
                  <a:latin typeface="Cambria" pitchFamily="18" charset="0"/>
                </a:endParaRP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l-PL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i="1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pl-PL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l-PL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l-PL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l-PL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pl-PL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pl-PL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l-PL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pl-PL" i="1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pl-PL" dirty="0">
                  <a:latin typeface="Cambria" pitchFamily="18" charset="0"/>
                </a:endParaRPr>
              </a:p>
              <a:p>
                <a:pPr marL="68580" indent="0">
                  <a:buNone/>
                </a:pPr>
                <a:r>
                  <a:rPr lang="pl-PL" dirty="0">
                    <a:latin typeface="Cambria" pitchFamily="18" charset="0"/>
                  </a:rPr>
                  <a:t>Wówczas 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pl-PL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i="1">
                              <a:latin typeface="Cambria Math"/>
                            </a:rPr>
                            <m:t>𝑢</m:t>
                          </m:r>
                        </m:e>
                      </m:acc>
                      <m:r>
                        <a:rPr lang="pl-PL" i="1">
                          <a:latin typeface="Cambria Math"/>
                        </a:rPr>
                        <m:t>=</m:t>
                      </m:r>
                      <m:r>
                        <a:rPr lang="pl-PL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pl-PL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pl-PL" i="1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pl-PL" i="1">
                          <a:latin typeface="Cambria Math"/>
                          <a:ea typeface="Cambria Math"/>
                        </a:rPr>
                        <m:t>⇔</m:t>
                      </m:r>
                      <m:d>
                        <m:dPr>
                          <m:begChr m:val="{"/>
                          <m:endChr m:val=""/>
                          <m:ctrlPr>
                            <a:rPr lang="pl-PL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l-PL" i="1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pl-PL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i="1">
                                      <a:latin typeface="Cambria Math"/>
                                      <a:ea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pl-PL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pl-PL" i="1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l-PL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i="1">
                                      <a:latin typeface="Cambria Math"/>
                                      <a:ea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pl-PL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pl-PL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i="1">
                                      <a:latin typeface="Cambria Math"/>
                                      <a:ea typeface="Cambria Math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pl-PL" i="1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pl-PL" i="1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pl-PL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pl-PL" i="1">
                                      <a:latin typeface="Cambria Math"/>
                                      <a:ea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pl-PL" i="1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pl-PL" dirty="0">
                  <a:latin typeface="Cambria" pitchFamily="18" charset="0"/>
                </a:endParaRPr>
              </a:p>
              <a:p>
                <a:endParaRPr lang="pl-PL" dirty="0"/>
              </a:p>
            </p:txBody>
          </p:sp>
        </mc:Choice>
        <mc:Fallback xmlns=""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1988840"/>
                <a:ext cx="6777317" cy="3843789"/>
              </a:xfrm>
              <a:blipFill rotWithShape="1">
                <a:blip r:embed="rId2"/>
                <a:stretch>
                  <a:fillRect l="-360" t="-126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272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359</TotalTime>
  <Words>703</Words>
  <Application>Microsoft Office PowerPoint</Application>
  <PresentationFormat>Pokaz na ekranie (4:3)</PresentationFormat>
  <Paragraphs>130</Paragraphs>
  <Slides>15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Austin</vt:lpstr>
      <vt:lpstr>Geometria na płaszczyźnie kartezjańskiej</vt:lpstr>
      <vt:lpstr> Wektor w geometrii analitycznej na płaszczyźnie</vt:lpstr>
      <vt:lpstr>Prezentacja programu PowerPoint</vt:lpstr>
      <vt:lpstr>Długość wektora</vt:lpstr>
      <vt:lpstr>Długość wektora</vt:lpstr>
      <vt:lpstr>Równość wektorów</vt:lpstr>
      <vt:lpstr>Równość wektorów</vt:lpstr>
      <vt:lpstr>Wektory przeciwne</vt:lpstr>
      <vt:lpstr>Wektory przeciwne</vt:lpstr>
      <vt:lpstr>Działania na wektorach</vt:lpstr>
      <vt:lpstr>Iloczyn wektora przez liczbę</vt:lpstr>
      <vt:lpstr>Iloczyn skalarny wektorów</vt:lpstr>
      <vt:lpstr>Wektory prostopadłe</vt:lpstr>
      <vt:lpstr>Wektory równoległe</vt:lpstr>
      <vt:lpstr>Kąt między wektorami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ZSHE</dc:creator>
  <cp:lastModifiedBy>ZSHE</cp:lastModifiedBy>
  <cp:revision>30</cp:revision>
  <dcterms:created xsi:type="dcterms:W3CDTF">2011-05-02T20:23:50Z</dcterms:created>
  <dcterms:modified xsi:type="dcterms:W3CDTF">2012-04-22T18:30:31Z</dcterms:modified>
</cp:coreProperties>
</file>