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90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0EAA071-0781-46A3-9B5D-7B8C19A59412}" type="datetimeFigureOut">
              <a:rPr lang="pl-PL" smtClean="0"/>
              <a:pPr/>
              <a:t>2013-06-03</a:t>
            </a:fld>
            <a:endParaRPr lang="pl-P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8657825-3E2F-46A1-9AFB-679587C9E48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AA071-0781-46A3-9B5D-7B8C19A59412}" type="datetimeFigureOut">
              <a:rPr lang="pl-PL" smtClean="0"/>
              <a:pPr/>
              <a:t>2013-06-03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7825-3E2F-46A1-9AFB-679587C9E4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AA071-0781-46A3-9B5D-7B8C19A59412}" type="datetimeFigureOut">
              <a:rPr lang="pl-PL" smtClean="0"/>
              <a:pPr/>
              <a:t>2013-06-03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7825-3E2F-46A1-9AFB-679587C9E4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AA071-0781-46A3-9B5D-7B8C19A59412}" type="datetimeFigureOut">
              <a:rPr lang="pl-PL" smtClean="0"/>
              <a:pPr/>
              <a:t>2013-06-03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7825-3E2F-46A1-9AFB-679587C9E4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AA071-0781-46A3-9B5D-7B8C19A59412}" type="datetimeFigureOut">
              <a:rPr lang="pl-PL" smtClean="0"/>
              <a:pPr/>
              <a:t>2013-06-03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7825-3E2F-46A1-9AFB-679587C9E4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AA071-0781-46A3-9B5D-7B8C19A59412}" type="datetimeFigureOut">
              <a:rPr lang="pl-PL" smtClean="0"/>
              <a:pPr/>
              <a:t>2013-06-03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7825-3E2F-46A1-9AFB-679587C9E48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AA071-0781-46A3-9B5D-7B8C19A59412}" type="datetimeFigureOut">
              <a:rPr lang="pl-PL" smtClean="0"/>
              <a:pPr/>
              <a:t>2013-06-03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7825-3E2F-46A1-9AFB-679587C9E4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AA071-0781-46A3-9B5D-7B8C19A59412}" type="datetimeFigureOut">
              <a:rPr lang="pl-PL" smtClean="0"/>
              <a:pPr/>
              <a:t>2013-06-03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7825-3E2F-46A1-9AFB-679587C9E4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AA071-0781-46A3-9B5D-7B8C19A59412}" type="datetimeFigureOut">
              <a:rPr lang="pl-PL" smtClean="0"/>
              <a:pPr/>
              <a:t>2013-06-03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7825-3E2F-46A1-9AFB-679587C9E4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AA071-0781-46A3-9B5D-7B8C19A59412}" type="datetimeFigureOut">
              <a:rPr lang="pl-PL" smtClean="0"/>
              <a:pPr/>
              <a:t>2013-06-03</a:t>
            </a:fld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7825-3E2F-46A1-9AFB-679587C9E48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AA071-0781-46A3-9B5D-7B8C19A59412}" type="datetimeFigureOut">
              <a:rPr lang="pl-PL" smtClean="0"/>
              <a:pPr/>
              <a:t>2013-06-03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7825-3E2F-46A1-9AFB-679587C9E4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0EAA071-0781-46A3-9B5D-7B8C19A59412}" type="datetimeFigureOut">
              <a:rPr lang="pl-PL" smtClean="0"/>
              <a:pPr/>
              <a:t>2013-06-03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8657825-3E2F-46A1-9AFB-679587C9E48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wipe/>
  </p:transition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2448716"/>
          </a:xfrm>
        </p:spPr>
        <p:txBody>
          <a:bodyPr>
            <a:normAutofit/>
          </a:bodyPr>
          <a:lstStyle/>
          <a:p>
            <a:r>
              <a:rPr lang="pl-PL" dirty="0" smtClean="0"/>
              <a:t>Inżynier Inżynierii Materiałowej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1218015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285" y="3717032"/>
            <a:ext cx="2114186" cy="2713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Ciekawostki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pl-PL" sz="1800" dirty="0"/>
              <a:t>Każdy z nas codziennie korzysta z telefonów komórkowych. Ich początek datuje się na 3 kwietnia 1973 roku, kiedy to Martin Cooper z koncernu Motorola, zadzwonił po raz pierwszy do swojego największego rywala – Joela </a:t>
            </a:r>
            <a:r>
              <a:rPr lang="pl-PL" sz="1800" dirty="0" err="1"/>
              <a:t>Engela</a:t>
            </a:r>
            <a:r>
              <a:rPr lang="pl-PL" sz="1800" dirty="0"/>
              <a:t> – dyrektora Bell </a:t>
            </a:r>
            <a:r>
              <a:rPr lang="pl-PL" sz="1800" dirty="0" err="1"/>
              <a:t>Labs</a:t>
            </a:r>
            <a:r>
              <a:rPr lang="pl-PL" sz="1800" dirty="0"/>
              <a:t>. Motorola </a:t>
            </a:r>
            <a:r>
              <a:rPr lang="pl-PL" sz="1800" dirty="0" smtClean="0"/>
              <a:t>jako </a:t>
            </a:r>
            <a:r>
              <a:rPr lang="pl-PL" sz="1800" dirty="0"/>
              <a:t>pierwsza wprowadziła w Ameryce usługi </a:t>
            </a:r>
            <a:r>
              <a:rPr lang="pl-PL" sz="1800" dirty="0" smtClean="0"/>
              <a:t>telefonii </a:t>
            </a:r>
            <a:r>
              <a:rPr lang="pl-PL" sz="1800" dirty="0"/>
              <a:t>komórkowej. Pierwszy telefon produkowany na skalę światową ważył ponad kilogram i kosztował 3995 $.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Dzięki </a:t>
            </a:r>
            <a:r>
              <a:rPr lang="pl-PL" sz="1800" dirty="0"/>
              <a:t>rozwojowi technologii, także materiałowej,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obecnie </a:t>
            </a:r>
            <a:r>
              <a:rPr lang="pl-PL" sz="1800" dirty="0"/>
              <a:t>niektóre telefony ważą niecałe 30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gramów</a:t>
            </a:r>
            <a:r>
              <a:rPr lang="pl-PL" sz="1800" dirty="0"/>
              <a:t>, a jest ich </a:t>
            </a:r>
            <a:r>
              <a:rPr lang="pl-PL" sz="1800" dirty="0" smtClean="0"/>
              <a:t>na </a:t>
            </a:r>
            <a:r>
              <a:rPr lang="pl-PL" sz="1800" dirty="0"/>
              <a:t>całym świecie już ponad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miliard</a:t>
            </a:r>
            <a:r>
              <a:rPr lang="pl-PL" sz="18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4079874191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25144"/>
            <a:ext cx="2193974" cy="178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Ciekawostki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68580" indent="0">
              <a:buNone/>
            </a:pPr>
            <a:r>
              <a:rPr lang="pl-PL" dirty="0"/>
              <a:t>Aparat rejestrujący obraz w postaci mapy bitowej wytwarzanej przez przetwornik fotoelektryczny to potocznie nazywany aparat fotograficzny. Prototyp pierwszego aparatu stworzyła firma Kodak w 1976 r. Wpływ technologii materiałowej spowodował, że współczesne aparaty są kilkakrotnie mniejsze, przy zachowaniu takich samych,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a </a:t>
            </a:r>
            <a:r>
              <a:rPr lang="pl-PL" dirty="0"/>
              <a:t>nawet lepszych parametrów. Najmniejszy aparat fotograficzny wielkości karty kredytowej </a:t>
            </a:r>
            <a:r>
              <a:rPr lang="pl-PL"/>
              <a:t>zaprezentowała </a:t>
            </a:r>
            <a:r>
              <a:rPr lang="pl-PL" smtClean="0"/>
              <a:t/>
            </a:r>
            <a:br>
              <a:rPr lang="pl-PL" smtClean="0"/>
            </a:br>
            <a:r>
              <a:rPr lang="pl-PL" smtClean="0"/>
              <a:t>w </a:t>
            </a:r>
            <a:r>
              <a:rPr lang="pl-PL" dirty="0"/>
              <a:t>2002 r. firma Casio. Urządzenie ma wymiary 8x5cm a jego grubość nie przekracza 11 milimetrów. Bez nowoczesnych materiałów nie byłoby możliwe wykonanie matrycy światłoczułej do aparatu, baterii nie mówiąc już o soczewkach i elektronicznych podzespołach.</a:t>
            </a:r>
          </a:p>
        </p:txBody>
      </p:sp>
    </p:spTree>
    <p:extLst>
      <p:ext uri="{BB962C8B-B14F-4D97-AF65-F5344CB8AC3E}">
        <p14:creationId xmlns="" xmlns:p14="http://schemas.microsoft.com/office/powerpoint/2010/main" val="1909394332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pl-PL" sz="2100" b="1" dirty="0"/>
              <a:t>Inżynieria materiałowa </a:t>
            </a:r>
            <a:r>
              <a:rPr lang="pl-PL" sz="2100" dirty="0"/>
              <a:t>to dziedzina nauki stosowanej, obejmująca badania </a:t>
            </a:r>
            <a:r>
              <a:rPr lang="pl-PL" sz="2100" dirty="0" smtClean="0"/>
              <a:t>składu chemicznego</a:t>
            </a:r>
            <a:r>
              <a:rPr lang="pl-PL" sz="2100" dirty="0"/>
              <a:t>, struktury </a:t>
            </a:r>
            <a:r>
              <a:rPr lang="pl-PL" sz="2100" dirty="0" smtClean="0"/>
              <a:t>i </a:t>
            </a:r>
            <a:r>
              <a:rPr lang="pl-PL" sz="2100" dirty="0"/>
              <a:t>właściwości materiałów metalowych i niemetalowych oraz badania wpływu składu chemicznego i struktury </a:t>
            </a:r>
            <a:r>
              <a:rPr lang="pl-PL" sz="2100" dirty="0" smtClean="0"/>
              <a:t>na właściwości ww. </a:t>
            </a:r>
            <a:r>
              <a:rPr lang="pl-PL" sz="2100" dirty="0"/>
              <a:t>materiałów w celu opracowania nowych </a:t>
            </a:r>
            <a:r>
              <a:rPr lang="pl-PL" sz="2100" dirty="0" smtClean="0"/>
              <a:t> </a:t>
            </a:r>
            <a:r>
              <a:rPr lang="pl-PL" sz="2100" dirty="0"/>
              <a:t>lub udoskonalania istniejących </a:t>
            </a:r>
            <a:r>
              <a:rPr lang="pl-PL" sz="2100" dirty="0" smtClean="0"/>
              <a:t>już</a:t>
            </a:r>
          </a:p>
          <a:p>
            <a:pPr marL="68580" indent="0">
              <a:buNone/>
            </a:pPr>
            <a:r>
              <a:rPr lang="pl-PL" sz="2100" dirty="0" smtClean="0"/>
              <a:t>tworzyw.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752" y="4725144"/>
            <a:ext cx="2308532" cy="1729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205902176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149080"/>
            <a:ext cx="165618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 Opis zawodu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057676"/>
          </a:xfrm>
        </p:spPr>
        <p:txBody>
          <a:bodyPr>
            <a:normAutofit fontScale="32500" lnSpcReduction="20000"/>
          </a:bodyPr>
          <a:lstStyle/>
          <a:p>
            <a:pPr marL="68580" indent="0">
              <a:buNone/>
            </a:pPr>
            <a:r>
              <a:rPr lang="pl-PL" sz="4000" dirty="0"/>
              <a:t>Do podstawowych zadań inżyniera inżynierii materiałowej należą:</a:t>
            </a:r>
          </a:p>
          <a:p>
            <a:pPr lvl="0"/>
            <a:r>
              <a:rPr lang="pl-PL" sz="4000" dirty="0"/>
              <a:t>w</a:t>
            </a:r>
            <a:r>
              <a:rPr lang="pl-PL" sz="4000" dirty="0" smtClean="0"/>
              <a:t>ybór </a:t>
            </a:r>
            <a:r>
              <a:rPr lang="pl-PL" sz="4000" dirty="0"/>
              <a:t>materiałów i sposobów ich przetwarzania</a:t>
            </a:r>
          </a:p>
          <a:p>
            <a:pPr lvl="0"/>
            <a:r>
              <a:rPr lang="pl-PL" sz="4000" dirty="0"/>
              <a:t>o</a:t>
            </a:r>
            <a:r>
              <a:rPr lang="pl-PL" sz="4000" dirty="0" smtClean="0"/>
              <a:t>rganizowanie </a:t>
            </a:r>
            <a:r>
              <a:rPr lang="pl-PL" sz="4000" dirty="0"/>
              <a:t>i prowadzenie badań nad własnościami fizykomechanicznymi materiałów</a:t>
            </a:r>
          </a:p>
          <a:p>
            <a:pPr lvl="0"/>
            <a:r>
              <a:rPr lang="pl-PL" sz="4000" dirty="0" smtClean="0"/>
              <a:t>dobór metod  badań i opracowanie </a:t>
            </a:r>
            <a:r>
              <a:rPr lang="pl-PL" sz="4000" dirty="0"/>
              <a:t>programu badawczego projektowanych rozwiązań teoretycznych</a:t>
            </a:r>
          </a:p>
          <a:p>
            <a:pPr lvl="0"/>
            <a:r>
              <a:rPr lang="pl-PL" sz="4000" dirty="0"/>
              <a:t>b</a:t>
            </a:r>
            <a:r>
              <a:rPr lang="pl-PL" sz="4000" dirty="0" smtClean="0"/>
              <a:t>adanie </a:t>
            </a:r>
            <a:r>
              <a:rPr lang="pl-PL" sz="4000" dirty="0"/>
              <a:t>i projektowanie procesów jednostkowych i wyodrębnionych ciągów technologicznych</a:t>
            </a:r>
          </a:p>
          <a:p>
            <a:pPr lvl="0"/>
            <a:r>
              <a:rPr lang="pl-PL" sz="4000" dirty="0"/>
              <a:t>w</a:t>
            </a:r>
            <a:r>
              <a:rPr lang="pl-PL" sz="4000" dirty="0" smtClean="0"/>
              <a:t>drażanie </a:t>
            </a:r>
            <a:r>
              <a:rPr lang="pl-PL" sz="4000" dirty="0"/>
              <a:t>technologii wytwarzania i modyfikacji tworzyw w celu usprawniania procesów ich wytwarzania poprawy jakości, </a:t>
            </a:r>
            <a:r>
              <a:rPr lang="pl-PL" sz="4000" dirty="0" smtClean="0"/>
              <a:t>obniżenia energochłonności i </a:t>
            </a:r>
            <a:r>
              <a:rPr lang="pl-PL" sz="4000" dirty="0"/>
              <a:t>uciążliwości dla środowiska</a:t>
            </a:r>
          </a:p>
          <a:p>
            <a:pPr lvl="0"/>
            <a:r>
              <a:rPr lang="pl-PL" sz="4000" dirty="0"/>
              <a:t>o</a:t>
            </a:r>
            <a:r>
              <a:rPr lang="pl-PL" sz="4000" dirty="0" smtClean="0"/>
              <a:t>rganizowanie </a:t>
            </a:r>
            <a:r>
              <a:rPr lang="pl-PL" sz="4000" dirty="0"/>
              <a:t>współpracy ze specjalistami z przemysłu oraz </a:t>
            </a: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>kierowanie </a:t>
            </a:r>
            <a:r>
              <a:rPr lang="pl-PL" sz="4000" dirty="0"/>
              <a:t>zespołami badawczymi innych branż</a:t>
            </a:r>
          </a:p>
          <a:p>
            <a:pPr lvl="0">
              <a:buNone/>
            </a:pPr>
            <a:r>
              <a:rPr lang="pl-PL" sz="4000" dirty="0" smtClean="0"/>
              <a:t>       nadzorowanie </a:t>
            </a:r>
            <a:r>
              <a:rPr lang="pl-PL" sz="4000" dirty="0"/>
              <a:t>i koordynowanie przebiegu długoterminowych prac badawczych, zlecanych przez jednostki centralne</a:t>
            </a:r>
          </a:p>
          <a:p>
            <a:pPr lvl="0"/>
            <a:r>
              <a:rPr lang="pl-PL" sz="4000" dirty="0"/>
              <a:t>o</a:t>
            </a:r>
            <a:r>
              <a:rPr lang="pl-PL" sz="4000" dirty="0" smtClean="0"/>
              <a:t>pracowywanie </a:t>
            </a:r>
            <a:r>
              <a:rPr lang="pl-PL" sz="4000" dirty="0"/>
              <a:t>szczegółowych sprawozdań zawierających oceny uzyskiwanych efektów technologicznych i ekonomicznych</a:t>
            </a:r>
          </a:p>
          <a:p>
            <a:pPr lvl="0"/>
            <a:r>
              <a:rPr lang="pl-PL" sz="4000" dirty="0"/>
              <a:t>w</a:t>
            </a:r>
            <a:r>
              <a:rPr lang="pl-PL" sz="4000" dirty="0" smtClean="0"/>
              <a:t>ystępowanie </a:t>
            </a:r>
            <a:r>
              <a:rPr lang="pl-PL" sz="4000" dirty="0"/>
              <a:t>w roli eksperta uczestniczącego w pracach zespołów doradczych </a:t>
            </a:r>
            <a:r>
              <a:rPr lang="pl-PL" sz="4000" dirty="0" smtClean="0"/>
              <a:t>i </a:t>
            </a:r>
            <a:r>
              <a:rPr lang="pl-PL" sz="4000" dirty="0"/>
              <a:t>opiniodawczych lub w sytuacjach tego wymagających</a:t>
            </a:r>
          </a:p>
          <a:p>
            <a:pPr lvl="0"/>
            <a:r>
              <a:rPr lang="pl-PL" sz="4000" dirty="0"/>
              <a:t>p</a:t>
            </a:r>
            <a:r>
              <a:rPr lang="pl-PL" sz="4000" dirty="0" smtClean="0"/>
              <a:t>rowadzenie </a:t>
            </a:r>
            <a:r>
              <a:rPr lang="pl-PL" sz="4000" dirty="0"/>
              <a:t>szkoleń z zakresu inżynierii materiałowej</a:t>
            </a:r>
          </a:p>
          <a:p>
            <a:pPr marL="6858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21624726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12322"/>
            <a:ext cx="2351509" cy="1707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2977555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pl-PL" sz="1800" dirty="0"/>
              <a:t>Po ukończeniu nauki na </a:t>
            </a:r>
            <a:r>
              <a:rPr lang="pl-PL" sz="1800" dirty="0" smtClean="0"/>
              <a:t>tym </a:t>
            </a:r>
            <a:r>
              <a:rPr lang="pl-PL" sz="1800" dirty="0"/>
              <a:t>kierunku, absolwenci najczęściej znajdują zatrudnienie w:</a:t>
            </a:r>
          </a:p>
          <a:p>
            <a:r>
              <a:rPr lang="pl-PL" sz="1800" dirty="0" smtClean="0"/>
              <a:t> </a:t>
            </a:r>
            <a:r>
              <a:rPr lang="pl-PL" sz="1800" dirty="0"/>
              <a:t>zakładach przemysłowych</a:t>
            </a:r>
          </a:p>
          <a:p>
            <a:r>
              <a:rPr lang="pl-PL" sz="1800" dirty="0" smtClean="0"/>
              <a:t> </a:t>
            </a:r>
            <a:r>
              <a:rPr lang="pl-PL" sz="1800" dirty="0"/>
              <a:t>instytucjach naukowych</a:t>
            </a:r>
          </a:p>
          <a:p>
            <a:r>
              <a:rPr lang="pl-PL" sz="1800" dirty="0" smtClean="0"/>
              <a:t> </a:t>
            </a:r>
            <a:r>
              <a:rPr lang="pl-PL" sz="1800" dirty="0"/>
              <a:t>na uczelniach </a:t>
            </a:r>
            <a:r>
              <a:rPr lang="pl-PL" sz="1800" dirty="0" smtClean="0"/>
              <a:t>technicznych</a:t>
            </a:r>
          </a:p>
          <a:p>
            <a:r>
              <a:rPr lang="pl-PL" sz="1800" dirty="0" smtClean="0"/>
              <a:t> </a:t>
            </a:r>
            <a:r>
              <a:rPr lang="pl-PL" sz="1800" dirty="0"/>
              <a:t>działach doradztwa technicznego w zakresie transferu materiału i technologii</a:t>
            </a:r>
          </a:p>
          <a:p>
            <a:r>
              <a:rPr lang="pl-PL" sz="1800" dirty="0" smtClean="0"/>
              <a:t> </a:t>
            </a:r>
            <a:r>
              <a:rPr lang="pl-PL" sz="1800" dirty="0"/>
              <a:t>działach produkcji wytwarzających materiały</a:t>
            </a:r>
          </a:p>
          <a:p>
            <a:endParaRPr lang="pl-PL" sz="1800" dirty="0"/>
          </a:p>
          <a:p>
            <a:pPr marL="68580" indent="0">
              <a:buNone/>
            </a:pPr>
            <a:endParaRPr lang="pl-PL" sz="1800" dirty="0"/>
          </a:p>
        </p:txBody>
      </p:sp>
    </p:spTree>
    <p:extLst>
      <p:ext uri="{BB962C8B-B14F-4D97-AF65-F5344CB8AC3E}">
        <p14:creationId xmlns="" xmlns:p14="http://schemas.microsoft.com/office/powerpoint/2010/main" val="2542528834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16832"/>
            <a:ext cx="3416449" cy="3416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Wymagania zawodu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pl-PL" dirty="0"/>
              <a:t>Wiedza z zakresu: </a:t>
            </a:r>
          </a:p>
          <a:p>
            <a:r>
              <a:rPr lang="pl-PL" dirty="0" smtClean="0"/>
              <a:t>fizyki</a:t>
            </a:r>
            <a:endParaRPr lang="pl-PL" dirty="0"/>
          </a:p>
          <a:p>
            <a:r>
              <a:rPr lang="pl-PL" dirty="0" smtClean="0"/>
              <a:t>chemii</a:t>
            </a:r>
            <a:endParaRPr lang="pl-PL" dirty="0"/>
          </a:p>
          <a:p>
            <a:r>
              <a:rPr lang="pl-PL" dirty="0" smtClean="0"/>
              <a:t>biologii</a:t>
            </a:r>
            <a:endParaRPr lang="pl-PL" dirty="0"/>
          </a:p>
          <a:p>
            <a:pPr marL="68580" indent="0">
              <a:buNone/>
            </a:pPr>
            <a:r>
              <a:rPr lang="pl-PL" dirty="0" smtClean="0"/>
              <a:t>Zainteresowania:</a:t>
            </a:r>
            <a:endParaRPr lang="pl-PL" dirty="0"/>
          </a:p>
          <a:p>
            <a:r>
              <a:rPr lang="pl-PL" dirty="0" smtClean="0"/>
              <a:t>techniczne </a:t>
            </a:r>
            <a:endParaRPr lang="pl-PL" dirty="0"/>
          </a:p>
          <a:p>
            <a:r>
              <a:rPr lang="pl-PL" dirty="0" smtClean="0"/>
              <a:t>naukowe  </a:t>
            </a:r>
            <a:endParaRPr lang="pl-PL" dirty="0"/>
          </a:p>
          <a:p>
            <a:r>
              <a:rPr lang="pl-PL" dirty="0" smtClean="0"/>
              <a:t>urzędnicze</a:t>
            </a:r>
            <a:endParaRPr lang="pl-PL" dirty="0"/>
          </a:p>
          <a:p>
            <a:pPr marL="68580" indent="0">
              <a:buNone/>
            </a:pPr>
            <a:r>
              <a:rPr lang="pl-PL" dirty="0"/>
              <a:t>Zdolności:</a:t>
            </a:r>
          </a:p>
          <a:p>
            <a:r>
              <a:rPr lang="pl-PL" dirty="0" smtClean="0"/>
              <a:t>koncentracji </a:t>
            </a:r>
            <a:r>
              <a:rPr lang="pl-PL" dirty="0"/>
              <a:t>uwagi</a:t>
            </a:r>
          </a:p>
          <a:p>
            <a:r>
              <a:rPr lang="pl-PL" smtClean="0"/>
              <a:t>logicznego  </a:t>
            </a:r>
            <a:r>
              <a:rPr lang="pl-PL" dirty="0" smtClean="0"/>
              <a:t>myślenia</a:t>
            </a:r>
            <a:endParaRPr lang="pl-PL" dirty="0"/>
          </a:p>
          <a:p>
            <a:r>
              <a:rPr lang="pl-PL" dirty="0" smtClean="0"/>
              <a:t>rachunkowe</a:t>
            </a:r>
            <a:endParaRPr lang="pl-PL" dirty="0"/>
          </a:p>
          <a:p>
            <a:pPr marL="6858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20919284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000" dirty="0" smtClean="0"/>
              <a:t>Predyspozycje psychofizyczne</a:t>
            </a:r>
            <a:endParaRPr lang="pl-PL" sz="3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67744" y="2323652"/>
            <a:ext cx="5553065" cy="3508977"/>
          </a:xfrm>
        </p:spPr>
        <p:txBody>
          <a:bodyPr>
            <a:normAutofit fontScale="55000" lnSpcReduction="20000"/>
          </a:bodyPr>
          <a:lstStyle/>
          <a:p>
            <a:pPr marL="68580" lvl="0" indent="0">
              <a:buNone/>
            </a:pPr>
            <a:r>
              <a:rPr lang="pl-PL" dirty="0" smtClean="0"/>
              <a:t>Konieczne</a:t>
            </a:r>
            <a:endParaRPr lang="pl-PL" dirty="0"/>
          </a:p>
          <a:p>
            <a:r>
              <a:rPr lang="pl-PL" dirty="0" smtClean="0"/>
              <a:t>umiejętność </a:t>
            </a:r>
            <a:r>
              <a:rPr lang="pl-PL" dirty="0"/>
              <a:t>podejmowania trafnych i szybkich decyzji</a:t>
            </a:r>
          </a:p>
          <a:p>
            <a:r>
              <a:rPr lang="pl-PL" dirty="0" smtClean="0"/>
              <a:t>samodzielność </a:t>
            </a:r>
            <a:r>
              <a:rPr lang="pl-PL" dirty="0"/>
              <a:t>i niezależność poglądów</a:t>
            </a:r>
          </a:p>
          <a:p>
            <a:r>
              <a:rPr lang="pl-PL" dirty="0" smtClean="0"/>
              <a:t>zdolność </a:t>
            </a:r>
            <a:r>
              <a:rPr lang="pl-PL" dirty="0"/>
              <a:t>przekonywania</a:t>
            </a:r>
          </a:p>
          <a:p>
            <a:r>
              <a:rPr lang="pl-PL" dirty="0" smtClean="0"/>
              <a:t>dokładność</a:t>
            </a:r>
            <a:endParaRPr lang="pl-PL" dirty="0"/>
          </a:p>
          <a:p>
            <a:r>
              <a:rPr lang="pl-PL" dirty="0" smtClean="0"/>
              <a:t>spostrzegawczość</a:t>
            </a:r>
            <a:endParaRPr lang="pl-PL" dirty="0"/>
          </a:p>
          <a:p>
            <a:r>
              <a:rPr lang="pl-PL" dirty="0" smtClean="0"/>
              <a:t>rozróżnianie </a:t>
            </a:r>
            <a:r>
              <a:rPr lang="pl-PL" dirty="0"/>
              <a:t>barw</a:t>
            </a:r>
          </a:p>
          <a:p>
            <a:r>
              <a:rPr lang="pl-PL" dirty="0" smtClean="0"/>
              <a:t>ostrość </a:t>
            </a:r>
            <a:r>
              <a:rPr lang="pl-PL" dirty="0"/>
              <a:t>wzroku i słuchu</a:t>
            </a:r>
          </a:p>
          <a:p>
            <a:r>
              <a:rPr lang="pl-PL" dirty="0" smtClean="0"/>
              <a:t>koordynacja </a:t>
            </a:r>
            <a:r>
              <a:rPr lang="pl-PL" dirty="0"/>
              <a:t>wzrokowo-ruchowa</a:t>
            </a:r>
          </a:p>
          <a:p>
            <a:pPr marL="68580" lvl="0" indent="0">
              <a:buNone/>
            </a:pPr>
            <a:r>
              <a:rPr lang="pl-PL" dirty="0"/>
              <a:t>Wskazane:</a:t>
            </a:r>
          </a:p>
          <a:p>
            <a:r>
              <a:rPr lang="pl-PL" dirty="0" smtClean="0"/>
              <a:t>umiejętność </a:t>
            </a:r>
            <a:r>
              <a:rPr lang="pl-PL" dirty="0"/>
              <a:t>pracy w szybkim tempie</a:t>
            </a:r>
          </a:p>
          <a:p>
            <a:r>
              <a:rPr lang="pl-PL" dirty="0" smtClean="0"/>
              <a:t>odporność </a:t>
            </a:r>
            <a:r>
              <a:rPr lang="pl-PL" dirty="0"/>
              <a:t>emocjonalna</a:t>
            </a:r>
          </a:p>
          <a:p>
            <a:r>
              <a:rPr lang="pl-PL" dirty="0" smtClean="0"/>
              <a:t>samokontrola</a:t>
            </a:r>
            <a:endParaRPr lang="pl-PL" dirty="0"/>
          </a:p>
          <a:p>
            <a:r>
              <a:rPr lang="pl-PL" dirty="0" smtClean="0"/>
              <a:t>umiejętność </a:t>
            </a:r>
            <a:r>
              <a:rPr lang="pl-PL" dirty="0"/>
              <a:t>nawiązywania kontaktów z ludźmi</a:t>
            </a:r>
          </a:p>
          <a:p>
            <a:r>
              <a:rPr lang="pl-PL" dirty="0" smtClean="0"/>
              <a:t>umiejętność </a:t>
            </a:r>
            <a:r>
              <a:rPr lang="pl-PL" dirty="0"/>
              <a:t>współdziałania</a:t>
            </a:r>
          </a:p>
          <a:p>
            <a:r>
              <a:rPr lang="pl-PL" dirty="0" smtClean="0"/>
              <a:t>dobra </a:t>
            </a:r>
            <a:r>
              <a:rPr lang="pl-PL" dirty="0"/>
              <a:t>pamięć</a:t>
            </a:r>
          </a:p>
          <a:p>
            <a:pPr marL="68580" indent="0">
              <a:buNone/>
            </a:pPr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36912"/>
            <a:ext cx="1322462" cy="2829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64225440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Kształcenie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492" y="2323652"/>
            <a:ext cx="7128908" cy="3508977"/>
          </a:xfrm>
        </p:spPr>
        <p:txBody>
          <a:bodyPr>
            <a:normAutofit fontScale="55000" lnSpcReduction="20000"/>
          </a:bodyPr>
          <a:lstStyle/>
          <a:p>
            <a:pPr marL="68580" indent="0">
              <a:buNone/>
            </a:pPr>
            <a:r>
              <a:rPr lang="pl-PL" sz="2500" dirty="0" smtClean="0"/>
              <a:t> </a:t>
            </a:r>
            <a:r>
              <a:rPr lang="pl-PL" sz="2500" dirty="0"/>
              <a:t>Inżynierię materiałową można studiować na uczelniach </a:t>
            </a:r>
            <a:r>
              <a:rPr lang="pl-PL" sz="2500" dirty="0" smtClean="0"/>
              <a:t>publicznych, </a:t>
            </a:r>
            <a:br>
              <a:rPr lang="pl-PL" sz="2500" dirty="0" smtClean="0"/>
            </a:br>
            <a:r>
              <a:rPr lang="pl-PL" sz="2500" dirty="0" smtClean="0"/>
              <a:t>jak </a:t>
            </a:r>
            <a:r>
              <a:rPr lang="pl-PL" sz="2500" dirty="0"/>
              <a:t>i niepublicznych, w trybie stacjonarnym i niestacjonarnym, w systemie </a:t>
            </a:r>
            <a:r>
              <a:rPr lang="pl-PL" sz="2500" dirty="0" smtClean="0"/>
              <a:t/>
            </a:r>
            <a:br>
              <a:rPr lang="pl-PL" sz="2500" dirty="0" smtClean="0"/>
            </a:br>
            <a:r>
              <a:rPr lang="pl-PL" sz="2500" dirty="0" smtClean="0"/>
              <a:t>I </a:t>
            </a:r>
            <a:r>
              <a:rPr lang="pl-PL" sz="2500" dirty="0"/>
              <a:t>(inżynier), II (magisterium), </a:t>
            </a:r>
            <a:r>
              <a:rPr lang="pl-PL" sz="2500" dirty="0" smtClean="0"/>
              <a:t>III </a:t>
            </a:r>
            <a:r>
              <a:rPr lang="pl-PL" sz="2500" dirty="0"/>
              <a:t>(doktorat) stopnia. </a:t>
            </a:r>
            <a:endParaRPr lang="pl-PL" sz="2500" dirty="0" smtClean="0"/>
          </a:p>
          <a:p>
            <a:pPr marL="68580" indent="0">
              <a:buNone/>
            </a:pPr>
            <a:r>
              <a:rPr lang="pl-PL" sz="2500" dirty="0" smtClean="0"/>
              <a:t>Inżynieria </a:t>
            </a:r>
            <a:r>
              <a:rPr lang="pl-PL" sz="2500" dirty="0"/>
              <a:t>materiałowa jest kierunkiem studiów, obejmującym wszystkie grupy tworzyw konstrukcyjnych i użyteczności powszechnej, tj.: metale i ich stopy, ceramika, polimery, półprzewodniki, dielektryki, magnetyki i kompozyty</a:t>
            </a:r>
            <a:r>
              <a:rPr lang="pl-PL" sz="2500" dirty="0" smtClean="0"/>
              <a:t>.</a:t>
            </a:r>
          </a:p>
          <a:p>
            <a:pPr marL="68580" indent="0">
              <a:buNone/>
            </a:pPr>
            <a:endParaRPr lang="pl-PL" dirty="0"/>
          </a:p>
          <a:p>
            <a:pPr marL="68580" indent="0">
              <a:buNone/>
            </a:pPr>
            <a:r>
              <a:rPr lang="pl-PL" dirty="0"/>
              <a:t>Przedmioty nauczania realizowane na inżynierii materiałowej:</a:t>
            </a:r>
          </a:p>
          <a:p>
            <a:r>
              <a:rPr lang="pl-PL" dirty="0"/>
              <a:t>- mechanika z wytrzymałością materiałów</a:t>
            </a:r>
          </a:p>
          <a:p>
            <a:r>
              <a:rPr lang="pl-PL" dirty="0"/>
              <a:t>- podstawy nauki o materiałach</a:t>
            </a:r>
          </a:p>
          <a:p>
            <a:r>
              <a:rPr lang="pl-PL" dirty="0"/>
              <a:t>- metody i techniki określania właściwości jakości materiałów</a:t>
            </a:r>
          </a:p>
          <a:p>
            <a:r>
              <a:rPr lang="pl-PL" dirty="0"/>
              <a:t>- technologie wytwarzania materiałów</a:t>
            </a:r>
          </a:p>
          <a:p>
            <a:r>
              <a:rPr lang="pl-PL" dirty="0"/>
              <a:t>- materiały i tworzywa</a:t>
            </a:r>
          </a:p>
          <a:p>
            <a:r>
              <a:rPr lang="pl-PL" dirty="0"/>
              <a:t>- termodynamika</a:t>
            </a:r>
          </a:p>
          <a:p>
            <a:r>
              <a:rPr lang="pl-PL" dirty="0"/>
              <a:t>- podstawy projektowania</a:t>
            </a:r>
          </a:p>
          <a:p>
            <a:pPr marL="6858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907137624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36912"/>
            <a:ext cx="2513434" cy="2792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11430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492" y="2132856"/>
            <a:ext cx="6777317" cy="4176464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pl-PL" sz="1200" dirty="0"/>
              <a:t>Uczelnie w Polsce, które kształcą na kierunku Inżynieria Materiałowa:</a:t>
            </a:r>
          </a:p>
          <a:p>
            <a:pPr lvl="0"/>
            <a:r>
              <a:rPr lang="pl-PL" sz="1200" dirty="0"/>
              <a:t>Uniwersytet Kazimierza Wielkiego w Bydgoszczy</a:t>
            </a:r>
          </a:p>
          <a:p>
            <a:pPr lvl="0"/>
            <a:r>
              <a:rPr lang="pl-PL" sz="1200" dirty="0"/>
              <a:t>Uniwersytet Śląski w Katowicach</a:t>
            </a:r>
          </a:p>
          <a:p>
            <a:pPr lvl="0"/>
            <a:r>
              <a:rPr lang="pl-PL" sz="1200" dirty="0"/>
              <a:t>Uniwersytet Rzeszowski</a:t>
            </a:r>
          </a:p>
          <a:p>
            <a:pPr lvl="0"/>
            <a:r>
              <a:rPr lang="pl-PL" sz="1200" dirty="0"/>
              <a:t>Uniwersytet Technologiczno-Przyrodniczy </a:t>
            </a:r>
            <a:r>
              <a:rPr lang="pl-PL" sz="1200" dirty="0" smtClean="0"/>
              <a:t>w </a:t>
            </a:r>
            <a:r>
              <a:rPr lang="pl-PL" sz="1200" dirty="0"/>
              <a:t>Bydgoszczy</a:t>
            </a:r>
          </a:p>
          <a:p>
            <a:pPr lvl="0"/>
            <a:r>
              <a:rPr lang="pl-PL" sz="1200" dirty="0"/>
              <a:t>Politechnika Częstochowska</a:t>
            </a:r>
          </a:p>
          <a:p>
            <a:pPr lvl="0"/>
            <a:r>
              <a:rPr lang="pl-PL" sz="1200" dirty="0"/>
              <a:t>Politechnika Gdańska</a:t>
            </a:r>
          </a:p>
          <a:p>
            <a:pPr lvl="0"/>
            <a:r>
              <a:rPr lang="pl-PL" sz="1200" dirty="0"/>
              <a:t>Politechnika Śląska</a:t>
            </a:r>
          </a:p>
          <a:p>
            <a:pPr lvl="0"/>
            <a:r>
              <a:rPr lang="pl-PL" sz="1200" dirty="0"/>
              <a:t>Politechnika Koszalińska</a:t>
            </a:r>
          </a:p>
          <a:p>
            <a:pPr lvl="0"/>
            <a:r>
              <a:rPr lang="pl-PL" sz="1200" dirty="0"/>
              <a:t>Akademia Górniczo-Hutnicza in. Stanisława Staszica w Krakowie</a:t>
            </a:r>
          </a:p>
          <a:p>
            <a:pPr lvl="0"/>
            <a:r>
              <a:rPr lang="pl-PL" sz="1200" dirty="0"/>
              <a:t>Politechnika Krakowska in. Tadeusza Kościuszki</a:t>
            </a:r>
          </a:p>
          <a:p>
            <a:pPr lvl="0"/>
            <a:r>
              <a:rPr lang="pl-PL" sz="1200" dirty="0"/>
              <a:t>Politechnika Lubelska</a:t>
            </a:r>
          </a:p>
          <a:p>
            <a:pPr lvl="0"/>
            <a:r>
              <a:rPr lang="pl-PL" sz="1200" dirty="0"/>
              <a:t>Politechnika Łódzka</a:t>
            </a:r>
          </a:p>
          <a:p>
            <a:pPr lvl="0"/>
            <a:r>
              <a:rPr lang="pl-PL" sz="1200" dirty="0"/>
              <a:t>Politechnika Poznańska</a:t>
            </a:r>
          </a:p>
          <a:p>
            <a:pPr lvl="0"/>
            <a:r>
              <a:rPr lang="pl-PL" sz="1200" dirty="0"/>
              <a:t>Politechnika Rzeszowska in. Ignacego Łukasiewicza</a:t>
            </a:r>
          </a:p>
          <a:p>
            <a:pPr lvl="0"/>
            <a:r>
              <a:rPr lang="pl-PL" sz="1200" dirty="0"/>
              <a:t>Politechnika Warszawska</a:t>
            </a:r>
          </a:p>
          <a:p>
            <a:pPr lvl="0"/>
            <a:r>
              <a:rPr lang="pl-PL" sz="1200" dirty="0"/>
              <a:t>Wojskowa Akademia Techniczna im. Jarosława Dąbrowskiego w Warszawie</a:t>
            </a:r>
          </a:p>
          <a:p>
            <a:pPr lvl="0"/>
            <a:r>
              <a:rPr lang="pl-PL" sz="1200" dirty="0"/>
              <a:t>Politechnika Wrocławska</a:t>
            </a:r>
          </a:p>
          <a:p>
            <a:pPr marL="68580" indent="0">
              <a:buNone/>
            </a:pPr>
            <a:endParaRPr lang="pl-PL" sz="1200" dirty="0"/>
          </a:p>
        </p:txBody>
      </p:sp>
    </p:spTree>
    <p:extLst>
      <p:ext uri="{BB962C8B-B14F-4D97-AF65-F5344CB8AC3E}">
        <p14:creationId xmlns="" xmlns:p14="http://schemas.microsoft.com/office/powerpoint/2010/main" val="1966579630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72280"/>
            <a:ext cx="2601466" cy="196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Ciekawostki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" lvl="0" indent="0">
              <a:buNone/>
            </a:pPr>
            <a:r>
              <a:rPr lang="pl-PL" sz="1500" dirty="0"/>
              <a:t>W tradycji kultury europejskiej, charakteryzującej się przewagą ducha nad materią, ci, którzy zajmowali się materiałami traktowani byli zwykle z podejrzliwością, a nawet i pewnym niesmakiem. Być może ma to swoje źródło w mitologii greckiej, gdzie pośród doskonałych </a:t>
            </a:r>
            <a:r>
              <a:rPr lang="pl-PL" sz="1500" dirty="0" smtClean="0"/>
              <a:t/>
            </a:r>
            <a:br>
              <a:rPr lang="pl-PL" sz="1500" dirty="0" smtClean="0"/>
            </a:br>
            <a:r>
              <a:rPr lang="pl-PL" sz="1500" dirty="0" smtClean="0"/>
              <a:t>i </a:t>
            </a:r>
            <a:r>
              <a:rPr lang="pl-PL" sz="1500" dirty="0"/>
              <a:t>pięknych bogów, tylko jeden, Hefajstos, bóg ognia i patron kowali oraz metalurgów, był brzydki i kaleki. Należy tu jednak wspomnieć, </a:t>
            </a:r>
            <a:r>
              <a:rPr lang="pl-PL" sz="1500" dirty="0" smtClean="0"/>
              <a:t/>
            </a:r>
            <a:br>
              <a:rPr lang="pl-PL" sz="1500" dirty="0" smtClean="0"/>
            </a:br>
            <a:r>
              <a:rPr lang="pl-PL" sz="1500" dirty="0" smtClean="0"/>
              <a:t>że </a:t>
            </a:r>
            <a:r>
              <a:rPr lang="pl-PL" sz="1500" dirty="0"/>
              <a:t>jego żonami były najpiękniejsze niebianki i że zbudował ze złota panny - roboty, które następnie ożywił, czyniąc je pierwszymi ziemiankami. Przyjęcie Hefajstosa za patrona ludzi zajmujących się materiałami ma więc swoje pozytywne uzasadnienie: znajdujemy je </a:t>
            </a:r>
            <a:r>
              <a:rPr lang="pl-PL" sz="1500" dirty="0" smtClean="0"/>
              <a:t/>
            </a:r>
            <a:br>
              <a:rPr lang="pl-PL" sz="1500" dirty="0" smtClean="0"/>
            </a:br>
            <a:r>
              <a:rPr lang="pl-PL" sz="1500" dirty="0" smtClean="0"/>
              <a:t>w </a:t>
            </a:r>
            <a:r>
              <a:rPr lang="pl-PL" sz="1500" dirty="0"/>
              <a:t>tym, że nauka o materiałach spośród wszystkich </a:t>
            </a:r>
            <a:r>
              <a:rPr lang="pl-PL" sz="1500" dirty="0" smtClean="0"/>
              <a:t/>
            </a:r>
            <a:br>
              <a:rPr lang="pl-PL" sz="1500" dirty="0" smtClean="0"/>
            </a:br>
            <a:r>
              <a:rPr lang="pl-PL" sz="1500" dirty="0" smtClean="0"/>
              <a:t>innych </a:t>
            </a:r>
            <a:r>
              <a:rPr lang="pl-PL" sz="1500" dirty="0"/>
              <a:t>nauk przyrodniczych jest chyba najbardziej </a:t>
            </a:r>
            <a:r>
              <a:rPr lang="pl-PL" sz="1500" dirty="0" smtClean="0"/>
              <a:t/>
            </a:r>
            <a:br>
              <a:rPr lang="pl-PL" sz="1500" dirty="0" smtClean="0"/>
            </a:br>
            <a:r>
              <a:rPr lang="pl-PL" sz="1500" dirty="0" smtClean="0"/>
              <a:t>zdolna </a:t>
            </a:r>
            <a:r>
              <a:rPr lang="pl-PL" sz="1500" dirty="0"/>
              <a:t>do łączenia piękna </a:t>
            </a:r>
            <a:r>
              <a:rPr lang="pl-PL" sz="1500" dirty="0" smtClean="0"/>
              <a:t>z </a:t>
            </a:r>
            <a:r>
              <a:rPr lang="pl-PL" sz="1500" dirty="0"/>
              <a:t>użytecznością intuicji </a:t>
            </a:r>
            <a:r>
              <a:rPr lang="pl-PL" sz="1500" dirty="0" smtClean="0"/>
              <a:t/>
            </a:r>
            <a:br>
              <a:rPr lang="pl-PL" sz="1500" dirty="0" smtClean="0"/>
            </a:br>
            <a:r>
              <a:rPr lang="pl-PL" sz="1500" dirty="0" smtClean="0"/>
              <a:t>z </a:t>
            </a:r>
            <a:r>
              <a:rPr lang="pl-PL" sz="1500" dirty="0"/>
              <a:t>logiką, teorii z praktyką, i mikroświata atomu </a:t>
            </a:r>
            <a:r>
              <a:rPr lang="pl-PL" sz="1500" dirty="0" smtClean="0"/>
              <a:t/>
            </a:r>
            <a:br>
              <a:rPr lang="pl-PL" sz="1500" dirty="0" smtClean="0"/>
            </a:br>
            <a:r>
              <a:rPr lang="pl-PL" sz="1500" dirty="0" smtClean="0"/>
              <a:t>z </a:t>
            </a:r>
            <a:r>
              <a:rPr lang="pl-PL" sz="1500" dirty="0"/>
              <a:t>makroświatem </a:t>
            </a:r>
            <a:r>
              <a:rPr lang="pl-PL" sz="1500" dirty="0" smtClean="0"/>
              <a:t>konstrukcji.</a:t>
            </a:r>
            <a:endParaRPr lang="pl-PL" sz="1500" dirty="0"/>
          </a:p>
          <a:p>
            <a:pPr marL="6858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40037448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124</TotalTime>
  <Words>458</Words>
  <Application>Microsoft Office PowerPoint</Application>
  <PresentationFormat>Pokaz na ekranie (4:3)</PresentationFormat>
  <Paragraphs>87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Austin</vt:lpstr>
      <vt:lpstr>Inżynier Inżynierii Materiałowej</vt:lpstr>
      <vt:lpstr>Slajd 2</vt:lpstr>
      <vt:lpstr> Opis zawodu</vt:lpstr>
      <vt:lpstr>Slajd 4</vt:lpstr>
      <vt:lpstr>Wymagania zawodu</vt:lpstr>
      <vt:lpstr>Predyspozycje psychofizyczne</vt:lpstr>
      <vt:lpstr>Kształcenie</vt:lpstr>
      <vt:lpstr>Slajd 8</vt:lpstr>
      <vt:lpstr>Ciekawostki</vt:lpstr>
      <vt:lpstr>Ciekawostki</vt:lpstr>
      <vt:lpstr>Ciekawostki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Inżynier Inżynierii Materiałowej</dc:title>
  <dc:creator>Daniel</dc:creator>
  <cp:lastModifiedBy>Biuro</cp:lastModifiedBy>
  <cp:revision>17</cp:revision>
  <dcterms:created xsi:type="dcterms:W3CDTF">2012-06-18T13:34:18Z</dcterms:created>
  <dcterms:modified xsi:type="dcterms:W3CDTF">2013-06-03T11:08:03Z</dcterms:modified>
</cp:coreProperties>
</file>