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80F706-F2A8-4280-8F47-F94507AA09FB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35834F-1AA3-440B-BEF8-9D1AE6D52E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64291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Rynek pracy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2628896" cy="3584124"/>
          </a:xfrm>
        </p:spPr>
        <p:txBody>
          <a:bodyPr>
            <a:normAutofit fontScale="92500" lnSpcReduction="20000"/>
          </a:bodyPr>
          <a:lstStyle/>
          <a:p>
            <a:r>
              <a:rPr lang="pl-PL" sz="3000" b="1" dirty="0" smtClean="0"/>
              <a:t>Popyt</a:t>
            </a:r>
          </a:p>
          <a:p>
            <a:endParaRPr lang="pl-PL" dirty="0" smtClean="0"/>
          </a:p>
          <a:p>
            <a:pPr algn="l"/>
            <a:r>
              <a:rPr lang="pl-PL" dirty="0" smtClean="0"/>
              <a:t>Na rynku pracy reprezentowany jest przez pracodawców, którzy są gotowi do zatrudnienia</a:t>
            </a:r>
          </a:p>
          <a:p>
            <a:pPr algn="l"/>
            <a:r>
              <a:rPr lang="pl-PL" smtClean="0"/>
              <a:t>pracowników.</a:t>
            </a:r>
            <a:endParaRPr lang="pl-PL" dirty="0" smtClean="0"/>
          </a:p>
          <a:p>
            <a:pPr algn="l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2564904"/>
            <a:ext cx="29289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Podaż</a:t>
            </a:r>
          </a:p>
          <a:p>
            <a:endParaRPr lang="pl-PL" sz="2600" dirty="0" smtClean="0"/>
          </a:p>
          <a:p>
            <a:r>
              <a:rPr lang="pl-PL" sz="2600" dirty="0" smtClean="0"/>
              <a:t>Kształtują osoby </a:t>
            </a:r>
          </a:p>
          <a:p>
            <a:r>
              <a:rPr lang="pl-PL" sz="2600" dirty="0" smtClean="0"/>
              <a:t>chętne do podjęcia pracy, które  dostarczają  na rynek wiedzę, umiejętności    </a:t>
            </a:r>
          </a:p>
          <a:p>
            <a:r>
              <a:rPr lang="pl-PL" sz="2600" dirty="0" smtClean="0"/>
              <a:t>i </a:t>
            </a:r>
            <a:r>
              <a:rPr lang="pl-PL" sz="2600" dirty="0" smtClean="0"/>
              <a:t>doświadczenie.  </a:t>
            </a:r>
            <a:endParaRPr lang="pl-PL" sz="2600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10800000" flipV="1">
            <a:off x="1403648" y="1844824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6444208" y="1844824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zycisk akcji: Do przodu lub Następny 6">
            <a:hlinkClick r:id="" action="ppaction://hlinkshowjump?jump=nextslide" highlightClick="1"/>
          </p:cNvPr>
          <p:cNvSpPr/>
          <p:nvPr/>
        </p:nvSpPr>
        <p:spPr>
          <a:xfrm>
            <a:off x="1357290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3" descr="C:\Users\Crisj\Documents\prezentacja\rynek pracy\prac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3528392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6357982"/>
          </a:xfrm>
        </p:spPr>
        <p:txBody>
          <a:bodyPr>
            <a:normAutofit/>
          </a:bodyPr>
          <a:lstStyle/>
          <a:p>
            <a:r>
              <a:rPr lang="pl-PL" dirty="0" smtClean="0"/>
              <a:t>Doradztwo </a:t>
            </a:r>
            <a:r>
              <a:rPr lang="pl-PL" dirty="0" smtClean="0"/>
              <a:t>zawodowe</a:t>
            </a:r>
          </a:p>
          <a:p>
            <a:r>
              <a:rPr lang="pl-PL" dirty="0" smtClean="0"/>
              <a:t>Pośrednictwo </a:t>
            </a:r>
            <a:r>
              <a:rPr lang="pl-PL" dirty="0" smtClean="0"/>
              <a:t>pracy</a:t>
            </a:r>
          </a:p>
          <a:p>
            <a:r>
              <a:rPr lang="pl-PL" dirty="0" smtClean="0"/>
              <a:t>Szkolenia </a:t>
            </a:r>
            <a:r>
              <a:rPr lang="pl-PL" dirty="0" smtClean="0"/>
              <a:t>i kursy zawodowe dla bezrobotnych</a:t>
            </a:r>
          </a:p>
          <a:p>
            <a:r>
              <a:rPr lang="pl-PL" dirty="0" smtClean="0"/>
              <a:t>Programy wspomagające młodych                  przedsiębiorców</a:t>
            </a:r>
          </a:p>
          <a:p>
            <a:r>
              <a:rPr lang="pl-PL" dirty="0" smtClean="0"/>
              <a:t>Prace interwencyjne oraz roboty publiczne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1714480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Wstecz lub Poprzedni 4">
            <a:hlinkClick r:id="rId2" action="ppaction://hlinksldjump" highlightClick="1"/>
          </p:cNvPr>
          <p:cNvSpPr/>
          <p:nvPr/>
        </p:nvSpPr>
        <p:spPr>
          <a:xfrm>
            <a:off x="1428728" y="6572272"/>
            <a:ext cx="285752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29288"/>
          </a:xfrm>
        </p:spPr>
        <p:txBody>
          <a:bodyPr/>
          <a:lstStyle/>
          <a:p>
            <a:r>
              <a:rPr lang="pl-PL" dirty="0" smtClean="0"/>
              <a:t>Zasiłki dla bezrobotnych</a:t>
            </a:r>
          </a:p>
          <a:p>
            <a:r>
              <a:rPr lang="pl-PL" dirty="0" smtClean="0"/>
              <a:t>Świadczenia przedemerytalne</a:t>
            </a:r>
          </a:p>
          <a:p>
            <a:r>
              <a:rPr lang="pl-PL" dirty="0" smtClean="0"/>
              <a:t>Ustawowe skrócenie czasu pracy</a:t>
            </a:r>
          </a:p>
          <a:p>
            <a:r>
              <a:rPr lang="pl-PL" dirty="0" smtClean="0"/>
              <a:t>Obniżenie wieku przedemerytalnego</a:t>
            </a:r>
          </a:p>
          <a:p>
            <a:r>
              <a:rPr lang="pl-PL" dirty="0" smtClean="0"/>
              <a:t>Ograniczanie możliwości zatrudniania</a:t>
            </a:r>
          </a:p>
          <a:p>
            <a:pPr>
              <a:buNone/>
            </a:pPr>
            <a:r>
              <a:rPr lang="pl-PL" dirty="0" smtClean="0"/>
              <a:t>     emerytów</a:t>
            </a:r>
          </a:p>
          <a:p>
            <a:pPr>
              <a:buNone/>
            </a:pPr>
            <a:r>
              <a:rPr lang="pl-PL" dirty="0" smtClean="0"/>
              <a:t>    </a:t>
            </a:r>
          </a:p>
          <a:p>
            <a:endParaRPr lang="pl-PL" dirty="0" smtClean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1714480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Wstecz lub Poprzedni 4">
            <a:hlinkClick r:id="rId2" action="ppaction://hlinksldjump" highlightClick="1"/>
          </p:cNvPr>
          <p:cNvSpPr/>
          <p:nvPr/>
        </p:nvSpPr>
        <p:spPr>
          <a:xfrm>
            <a:off x="1428728" y="6572272"/>
            <a:ext cx="285752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Bezrobocie w Polsce</a:t>
            </a:r>
            <a:endParaRPr lang="pl-PL" dirty="0"/>
          </a:p>
        </p:txBody>
      </p:sp>
      <p:pic>
        <p:nvPicPr>
          <p:cNvPr id="1026" name="Picture 2" descr="C:\Documents and Settings\justyna.STUDENT-D464ACB\Pulpit\250px-Polska_bezrobocie_200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5717" y="1357298"/>
            <a:ext cx="4178283" cy="328614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42844" y="142873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W lutym 2011 r. w porównaniu do stycznia br. odnotowano wzrost liczby bezrobotnych i stopy bezrobocia. Natomiast w stosunku do okresu ub. roku nastąpił wzrost liczby bezrobotnych,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 </a:t>
            </a:r>
            <a:r>
              <a:rPr lang="pl-PL" b="1" dirty="0" smtClean="0"/>
              <a:t>stopa bezrobocia utrzymała się na tym samym poziomie.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Mniejsza </a:t>
            </a:r>
            <a:r>
              <a:rPr lang="pl-PL" b="1" dirty="0" smtClean="0"/>
              <a:t>niż przed miesiącem i przed rokiem była liczba bezrobotnych nowo zarejestrowanych. Natomiast więcej osób niż w styczniu 2011 r. ale mniej niż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 smtClean="0"/>
              <a:t>lutym 2010 roku wyrejestrowano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 smtClean="0"/>
              <a:t>urzędów pracy.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 smtClean="0"/>
              <a:t>końcu lutego 2011 roku urzędy pracy dysponowały większą liczbą ofert pracy niż w styczniu 2011 r., ale mniejszą niż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 smtClean="0"/>
              <a:t>lutym 2010 roku.</a:t>
            </a:r>
            <a:endParaRPr lang="pl-PL" dirty="0"/>
          </a:p>
        </p:txBody>
      </p:sp>
      <p:sp>
        <p:nvSpPr>
          <p:cNvPr id="6" name="Przycisk akcji: Do przodu lub Następny 5">
            <a:hlinkClick r:id="" action="ppaction://hlinkshowjump?jump=nextslide" highlightClick="1"/>
          </p:cNvPr>
          <p:cNvSpPr/>
          <p:nvPr/>
        </p:nvSpPr>
        <p:spPr>
          <a:xfrm>
            <a:off x="1714480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pl-PL" sz="3200" dirty="0" smtClean="0">
                <a:effectLst/>
              </a:rPr>
              <a:t>BEZROBOCIE</a:t>
            </a:r>
            <a:endParaRPr lang="pl-PL" sz="3200" dirty="0"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052736"/>
            <a:ext cx="20717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Sytuacja,</a:t>
            </a:r>
          </a:p>
          <a:p>
            <a:r>
              <a:rPr lang="pl-PL" sz="2400" dirty="0" smtClean="0"/>
              <a:t>w </a:t>
            </a:r>
            <a:r>
              <a:rPr lang="pl-PL" sz="2400" dirty="0" smtClean="0"/>
              <a:t>której na rynku pracy występują osoby poszukujące pracy i chętne               do jej podjęcia,             ale nie mogące znaleźć zatrudnienia.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86446" y="1500174"/>
            <a:ext cx="28575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Rodzaje bezrobocia:</a:t>
            </a:r>
          </a:p>
          <a:p>
            <a:endParaRPr lang="pl-PL" dirty="0" smtClean="0"/>
          </a:p>
          <a:p>
            <a:r>
              <a:rPr lang="pl-PL" dirty="0" smtClean="0">
                <a:hlinkClick r:id="rId2" action="ppaction://hlinksldjump"/>
              </a:rPr>
              <a:t>-  Frykcyjne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 action="ppaction://hlinksldjump"/>
              </a:rPr>
              <a:t>-  Cykliczne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4" action="ppaction://hlinksldjump"/>
              </a:rPr>
              <a:t>-  Sezonowe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5" action="ppaction://hlinksldjump"/>
              </a:rPr>
              <a:t>-  Technologiczne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6" action="ppaction://hlinksldjump"/>
              </a:rPr>
              <a:t>-  Strukturalne</a:t>
            </a:r>
            <a:endParaRPr lang="pl-PL" dirty="0"/>
          </a:p>
        </p:txBody>
      </p:sp>
      <p:pic>
        <p:nvPicPr>
          <p:cNvPr id="1027" name="Picture 3" descr="C:\Documents and Settings\justyna.STUDENT-D464ACB\Pulpit\bezroboci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266333">
            <a:off x="2197067" y="3885582"/>
            <a:ext cx="3286148" cy="244158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Przycisk akcji: Do przodu lub Następny 5">
            <a:hlinkClick r:id="rId8" action="ppaction://hlinksldjump" highlightClick="1"/>
          </p:cNvPr>
          <p:cNvSpPr/>
          <p:nvPr/>
        </p:nvSpPr>
        <p:spPr>
          <a:xfrm>
            <a:off x="1785918" y="6429396"/>
            <a:ext cx="35719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Bezrobocie frykcyjne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Jest krótkotrwałym rodzajem bezrobocia.</a:t>
            </a:r>
          </a:p>
          <a:p>
            <a:pPr algn="ctr">
              <a:buNone/>
            </a:pPr>
            <a:r>
              <a:rPr lang="pl-PL" dirty="0" smtClean="0"/>
              <a:t> Nie przekracza 5 % i jest elementem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każdej </a:t>
            </a:r>
            <a:r>
              <a:rPr lang="pl-PL" dirty="0" smtClean="0"/>
              <a:t>gospodarki. 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Czasowe </a:t>
            </a:r>
            <a:r>
              <a:rPr lang="pl-PL" dirty="0" smtClean="0"/>
              <a:t>pozostawanie bez pracy</a:t>
            </a:r>
          </a:p>
          <a:p>
            <a:pPr algn="ctr">
              <a:buNone/>
            </a:pPr>
            <a:r>
              <a:rPr lang="pl-PL" dirty="0" smtClean="0"/>
              <a:t>    jest związane np. ze zmianą miejsca zamieszkania lub poszukiwaniem innej pracy.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1071538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Strona główna 5">
            <a:hlinkClick r:id="rId2" action="ppaction://hlinksldjump" highlightClick="1"/>
          </p:cNvPr>
          <p:cNvSpPr/>
          <p:nvPr/>
        </p:nvSpPr>
        <p:spPr>
          <a:xfrm>
            <a:off x="1571604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Bezrobocie cykliczne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15719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</a:t>
            </a:r>
            <a:endParaRPr lang="pl-PL" dirty="0" smtClean="0"/>
          </a:p>
          <a:p>
            <a:pPr algn="ctr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/>
              <a:t>Jest </a:t>
            </a:r>
            <a:r>
              <a:rPr lang="pl-PL" dirty="0" smtClean="0"/>
              <a:t>następstwem zmieniającej się koniunktury gospodarczej, powodującej  wahania popytu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 smtClean="0"/>
              <a:t>towary i usługi.  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     Niski </a:t>
            </a:r>
            <a:r>
              <a:rPr lang="pl-PL" dirty="0" smtClean="0"/>
              <a:t>popyt na produkty </a:t>
            </a:r>
            <a:r>
              <a:rPr lang="pl-PL" dirty="0" smtClean="0"/>
              <a:t>w </a:t>
            </a:r>
            <a:r>
              <a:rPr lang="pl-PL" dirty="0" smtClean="0"/>
              <a:t>okresie recesji oznacza spadek popytu na pracę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wzrost bezrobocia. 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1357290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Strona główna 5">
            <a:hlinkClick r:id="rId2" action="ppaction://hlinksldjump" highlightClick="1"/>
          </p:cNvPr>
          <p:cNvSpPr/>
          <p:nvPr/>
        </p:nvSpPr>
        <p:spPr>
          <a:xfrm>
            <a:off x="1714480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Bezrobocie sezonowe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    </a:t>
            </a:r>
            <a:r>
              <a:rPr lang="pl-PL" dirty="0" smtClean="0"/>
              <a:t> Ma </a:t>
            </a:r>
            <a:r>
              <a:rPr lang="pl-PL" dirty="0" smtClean="0"/>
              <a:t>cykliczny charakter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wynika </a:t>
            </a:r>
            <a:r>
              <a:rPr lang="pl-PL" dirty="0" smtClean="0"/>
              <a:t>z </a:t>
            </a:r>
            <a:r>
              <a:rPr lang="pl-PL" dirty="0" smtClean="0"/>
              <a:t>sezonowości produkcji,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 smtClean="0"/>
              <a:t>ogół bezpośrednio lub pośrednio uzależnionej od warunków klimatycznych. 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     Latem </a:t>
            </a:r>
            <a:r>
              <a:rPr lang="pl-PL" dirty="0" smtClean="0"/>
              <a:t>i jesienią jest większe zapotrzebowanie na pracowników w rolnictwie,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ogrodnictwie </a:t>
            </a:r>
            <a:r>
              <a:rPr lang="pl-PL" dirty="0" smtClean="0"/>
              <a:t>i turystyce.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1285852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Strona główna 5">
            <a:hlinkClick r:id="rId2" action="ppaction://hlinksldjump" highlightClick="1"/>
          </p:cNvPr>
          <p:cNvSpPr/>
          <p:nvPr/>
        </p:nvSpPr>
        <p:spPr>
          <a:xfrm>
            <a:off x="1714480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Bezrobocie technologiczne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   </a:t>
            </a:r>
            <a:r>
              <a:rPr lang="pl-PL" dirty="0" smtClean="0"/>
              <a:t> Związane </a:t>
            </a:r>
            <a:r>
              <a:rPr lang="pl-PL" dirty="0" smtClean="0"/>
              <a:t>z wprowadzaniem na szeroką skalę postępu technologicznego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zastępowaniem pracy ludzi pracą komputerów, robotów, maszyn i urządzeń.</a:t>
            </a:r>
            <a:endParaRPr lang="pl-PL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861048"/>
            <a:ext cx="1800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zycisk akcji: Do przodu lub Następny 4">
            <a:hlinkClick r:id="" action="ppaction://hlinkshowjump?jump=nextslide" highlightClick="1"/>
          </p:cNvPr>
          <p:cNvSpPr/>
          <p:nvPr/>
        </p:nvSpPr>
        <p:spPr>
          <a:xfrm>
            <a:off x="1571604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Strona główna 6">
            <a:hlinkClick r:id="rId3" action="ppaction://hlinksldjump" highlightClick="1"/>
          </p:cNvPr>
          <p:cNvSpPr/>
          <p:nvPr/>
        </p:nvSpPr>
        <p:spPr>
          <a:xfrm>
            <a:off x="2123728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Bezrobocie strukturalne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    </a:t>
            </a:r>
            <a:r>
              <a:rPr lang="pl-PL" dirty="0" smtClean="0"/>
              <a:t> Jest </a:t>
            </a:r>
            <a:r>
              <a:rPr lang="pl-PL" dirty="0" smtClean="0"/>
              <a:t>wynikiem niedopasowania struktury podaży i popytu na pracowników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 </a:t>
            </a:r>
            <a:r>
              <a:rPr lang="pl-PL" dirty="0" smtClean="0"/>
              <a:t>względem </a:t>
            </a:r>
            <a:r>
              <a:rPr lang="pl-PL" dirty="0" smtClean="0"/>
              <a:t>np</a:t>
            </a:r>
            <a:r>
              <a:rPr lang="pl-PL" dirty="0" smtClean="0"/>
              <a:t>. </a:t>
            </a:r>
            <a:r>
              <a:rPr lang="pl-PL" dirty="0">
                <a:solidFill>
                  <a:prstClr val="white"/>
                </a:solidFill>
              </a:rPr>
              <a:t>ich </a:t>
            </a:r>
            <a:r>
              <a:rPr lang="pl-PL" dirty="0" smtClean="0"/>
              <a:t>kwalifikacji</a:t>
            </a:r>
            <a:r>
              <a:rPr lang="pl-PL" dirty="0" smtClean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algn="ctr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/>
              <a:t>Jest </a:t>
            </a:r>
            <a:r>
              <a:rPr lang="pl-PL" dirty="0" smtClean="0"/>
              <a:t>długotrwałe, gdyż najczęściej wymaga zdobycia nowych kwalifikacji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 smtClean="0"/>
              <a:t>zmiany miejsca  zamieszkania.</a:t>
            </a:r>
          </a:p>
          <a:p>
            <a:pPr>
              <a:buNone/>
            </a:pPr>
            <a:r>
              <a:rPr lang="pl-PL" dirty="0" smtClean="0"/>
              <a:t>     </a:t>
            </a:r>
            <a:endParaRPr lang="pl-PL" dirty="0"/>
          </a:p>
        </p:txBody>
      </p:sp>
      <p:sp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1643042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Strona główna 5">
            <a:hlinkClick r:id="rId2" action="ppaction://hlinksldjump" highlightClick="1"/>
          </p:cNvPr>
          <p:cNvSpPr/>
          <p:nvPr/>
        </p:nvSpPr>
        <p:spPr>
          <a:xfrm>
            <a:off x="2143108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Stopa bezrobocia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  Jest to liczba osób bezrobotnych w stosunku   do osób aktywnych </a:t>
            </a:r>
            <a:r>
              <a:rPr lang="pl-PL" dirty="0" smtClean="0"/>
              <a:t>zawodowo - czyli tych, </a:t>
            </a:r>
            <a:r>
              <a:rPr lang="pl-PL" dirty="0" smtClean="0"/>
              <a:t>którzy pracują i aktywnie poszukują pracy.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3139"/>
              </p:ext>
            </p:extLst>
          </p:nvPr>
        </p:nvGraphicFramePr>
        <p:xfrm>
          <a:off x="1763687" y="4000504"/>
          <a:ext cx="576064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1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stopa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bezrobocia =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liczba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bezrobotnych /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liczba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zatrudnionych +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liczba bezrobotnych x </a:t>
                      </a:r>
                      <a:r>
                        <a:rPr lang="pl-PL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pl-PL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Przycisk akcji: Do przodu lub Następny 4">
            <a:hlinkClick r:id="" action="ppaction://hlinkshowjump?jump=nextslide" highlightClick="1"/>
          </p:cNvPr>
          <p:cNvSpPr/>
          <p:nvPr/>
        </p:nvSpPr>
        <p:spPr>
          <a:xfrm>
            <a:off x="1500166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Wstecz lub Poprzedni 5">
            <a:hlinkClick r:id="" action="ppaction://hlinkshowjump?jump=previousslide" highlightClick="1"/>
          </p:cNvPr>
          <p:cNvSpPr/>
          <p:nvPr/>
        </p:nvSpPr>
        <p:spPr>
          <a:xfrm>
            <a:off x="1214414" y="6572272"/>
            <a:ext cx="285752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558950"/>
          </a:xfrm>
        </p:spPr>
        <p:txBody>
          <a:bodyPr>
            <a:normAutofit/>
          </a:bodyPr>
          <a:lstStyle/>
          <a:p>
            <a:r>
              <a:rPr lang="pl-PL" dirty="0" smtClean="0"/>
              <a:t>Metody walki z bezrobociem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4040188" cy="75088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hlinkClick r:id="rId2" action="ppaction://hlinksldjump"/>
              </a:rPr>
              <a:t>Aktywne</a:t>
            </a:r>
            <a:endParaRPr lang="pl-PL" sz="2800" b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29190" y="2214554"/>
            <a:ext cx="4041775" cy="75088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hlinkClick r:id="rId3" action="ppaction://hlinksldjump"/>
              </a:rPr>
              <a:t>PASYWNE</a:t>
            </a:r>
            <a:endParaRPr lang="pl-PL" sz="2800" b="1" dirty="0"/>
          </a:p>
        </p:txBody>
      </p:sp>
      <p:sp>
        <p:nvSpPr>
          <p:cNvPr id="7" name="Strzałka w dół 6"/>
          <p:cNvSpPr/>
          <p:nvPr/>
        </p:nvSpPr>
        <p:spPr>
          <a:xfrm>
            <a:off x="2071670" y="1214422"/>
            <a:ext cx="571504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6643702" y="1214422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Do przodu lub Następny 8">
            <a:hlinkClick r:id="rId4" action="ppaction://hlinksldjump" highlightClick="1"/>
          </p:cNvPr>
          <p:cNvSpPr/>
          <p:nvPr/>
        </p:nvSpPr>
        <p:spPr>
          <a:xfrm>
            <a:off x="1571604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Wstecz lub Poprzedni 9">
            <a:hlinkClick r:id="" action="ppaction://hlinkshowjump?jump=previousslide" highlightClick="1"/>
          </p:cNvPr>
          <p:cNvSpPr/>
          <p:nvPr/>
        </p:nvSpPr>
        <p:spPr>
          <a:xfrm>
            <a:off x="1285852" y="6572272"/>
            <a:ext cx="285752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1" name="Picture 3" descr="C:\Documents and Settings\justyna.STUDENT-D464ACB\Pulpit\szpada-walk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928934"/>
            <a:ext cx="2924175" cy="3409950"/>
          </a:xfrm>
          <a:prstGeom prst="rect">
            <a:avLst/>
          </a:prstGeom>
          <a:noFill/>
          <a:effectLst>
            <a:softEdge rad="317500"/>
          </a:effectLst>
        </p:spPr>
      </p:pic>
      <p:cxnSp>
        <p:nvCxnSpPr>
          <p:cNvPr id="15" name="Łącznik prosty 14"/>
          <p:cNvCxnSpPr/>
          <p:nvPr/>
        </p:nvCxnSpPr>
        <p:spPr>
          <a:xfrm rot="10800000">
            <a:off x="4286248" y="4000504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5786446" y="500063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10800000" flipV="1">
            <a:off x="5429256" y="4214818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6572264" y="4214818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rot="10800000" flipV="1">
            <a:off x="5929322" y="5786454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6572264" y="5786454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26"/>
          <p:cNvSpPr/>
          <p:nvPr/>
        </p:nvSpPr>
        <p:spPr>
          <a:xfrm>
            <a:off x="5286380" y="47148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Elipsa 27"/>
          <p:cNvSpPr/>
          <p:nvPr/>
        </p:nvSpPr>
        <p:spPr>
          <a:xfrm>
            <a:off x="7429520" y="4786322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Trójkąt prostokątny 28"/>
          <p:cNvSpPr/>
          <p:nvPr/>
        </p:nvSpPr>
        <p:spPr>
          <a:xfrm rot="9947322">
            <a:off x="5510580" y="6417154"/>
            <a:ext cx="500066" cy="1428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Trójkąt prostokątny 29"/>
          <p:cNvSpPr/>
          <p:nvPr/>
        </p:nvSpPr>
        <p:spPr>
          <a:xfrm>
            <a:off x="7286644" y="6357958"/>
            <a:ext cx="500066" cy="1428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Elipsa 30"/>
          <p:cNvSpPr/>
          <p:nvPr/>
        </p:nvSpPr>
        <p:spPr>
          <a:xfrm>
            <a:off x="5500694" y="3071810"/>
            <a:ext cx="235745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BEZROBOCIE</a:t>
            </a:r>
            <a:endParaRPr lang="pl-P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497</TotalTime>
  <Words>249</Words>
  <Application>Microsoft Office PowerPoint</Application>
  <PresentationFormat>Pokaz na ekranie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Wierzchołek</vt:lpstr>
      <vt:lpstr>Rynek pracy</vt:lpstr>
      <vt:lpstr>BEZROBOCIE</vt:lpstr>
      <vt:lpstr>Bezrobocie frykcyjne </vt:lpstr>
      <vt:lpstr>Bezrobocie cykliczne </vt:lpstr>
      <vt:lpstr>Bezrobocie sezonowe    </vt:lpstr>
      <vt:lpstr>Bezrobocie technologiczne </vt:lpstr>
      <vt:lpstr>Bezrobocie strukturalne </vt:lpstr>
      <vt:lpstr>Stopa bezrobocia </vt:lpstr>
      <vt:lpstr>Metody walki z bezrobociem</vt:lpstr>
      <vt:lpstr>Prezentacja programu PowerPoint</vt:lpstr>
      <vt:lpstr>Prezentacja programu PowerPoint</vt:lpstr>
      <vt:lpstr>Bezrobocie w Polsce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pracy</dc:title>
  <dc:creator>muczyńska</dc:creator>
  <cp:lastModifiedBy>zshe4</cp:lastModifiedBy>
  <cp:revision>46</cp:revision>
  <dcterms:created xsi:type="dcterms:W3CDTF">2011-04-08T13:12:31Z</dcterms:created>
  <dcterms:modified xsi:type="dcterms:W3CDTF">2013-06-01T07:40:39Z</dcterms:modified>
</cp:coreProperties>
</file>