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DB3D3-C175-4729-A8C2-AF21325383BF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451C8-1AD0-4C68-94B8-F40E1A57046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46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451C8-1AD0-4C68-94B8-F40E1A57046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475AF7-8864-4444-97D4-81E25013A298}" type="datetimeFigureOut">
              <a:rPr lang="pl-PL" smtClean="0"/>
              <a:pPr/>
              <a:t>2013-06-01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7E1305-162D-4B65-B90F-9B8F85FB653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zoom dir="in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2030" y="571480"/>
            <a:ext cx="8229600" cy="1071570"/>
          </a:xfrm>
        </p:spPr>
        <p:txBody>
          <a:bodyPr>
            <a:normAutofit/>
          </a:bodyPr>
          <a:lstStyle/>
          <a:p>
            <a:r>
              <a:rPr lang="pl-PL" sz="5400" b="0" i="1" dirty="0" smtClean="0">
                <a:latin typeface="Berlin Sans FB Demi" pitchFamily="34" charset="0"/>
              </a:rPr>
              <a:t>BIZNESPLAN</a:t>
            </a:r>
            <a:endParaRPr lang="pl-PL" sz="5400" b="0" i="1" dirty="0">
              <a:latin typeface="Berlin Sans FB Demi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8662" y="2143116"/>
            <a:ext cx="7643866" cy="3571900"/>
          </a:xfrm>
        </p:spPr>
        <p:txBody>
          <a:bodyPr>
            <a:normAutofit/>
          </a:bodyPr>
          <a:lstStyle/>
          <a:p>
            <a:r>
              <a:rPr lang="pl-PL" dirty="0" smtClean="0"/>
              <a:t>Tytuł biznesplanu</a:t>
            </a:r>
          </a:p>
          <a:p>
            <a:r>
              <a:rPr lang="pl-PL" dirty="0" smtClean="0"/>
              <a:t>(nazwa przedsięwzięcia)</a:t>
            </a:r>
          </a:p>
          <a:p>
            <a:pPr algn="l"/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			</a:t>
            </a:r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2844" y="4643446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     Autorzy </a:t>
            </a:r>
            <a:r>
              <a:rPr lang="pl-PL" dirty="0" smtClean="0"/>
              <a:t>biznesplanu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000364" y="614364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Miejscowość, rok</a:t>
            </a:r>
            <a:endParaRPr lang="pl-PL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E. Strategia marketingowa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800" b="1" dirty="0" smtClean="0"/>
              <a:t>1. </a:t>
            </a:r>
            <a:r>
              <a:rPr lang="pl-PL" sz="1800" b="1" dirty="0" smtClean="0"/>
              <a:t>   Cena</a:t>
            </a:r>
            <a:endParaRPr lang="pl-PL" sz="1800" b="1" dirty="0" smtClean="0"/>
          </a:p>
          <a:p>
            <a:pPr>
              <a:buNone/>
            </a:pPr>
            <a:r>
              <a:rPr lang="pl-PL" sz="1800" b="1" i="1" dirty="0" smtClean="0"/>
              <a:t>	</a:t>
            </a:r>
            <a:endParaRPr lang="pl-PL" sz="1800" b="1" i="1" dirty="0" smtClean="0"/>
          </a:p>
          <a:p>
            <a:pPr>
              <a:buNone/>
            </a:pPr>
            <a:r>
              <a:rPr lang="pl-PL" sz="1800" b="1" i="1" dirty="0"/>
              <a:t> </a:t>
            </a:r>
            <a:r>
              <a:rPr lang="pl-PL" sz="1800" b="1" i="1" dirty="0" smtClean="0"/>
              <a:t>      </a:t>
            </a:r>
            <a:r>
              <a:rPr lang="pl-PL" sz="1600" i="1" dirty="0" smtClean="0"/>
              <a:t>Należy </a:t>
            </a:r>
            <a:r>
              <a:rPr lang="pl-PL" sz="1600" i="1" dirty="0" smtClean="0"/>
              <a:t>określić politykę cenową: sposób ustalania ceny, zmiany cen, ceny głównych konkurentów.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Opisać </a:t>
            </a:r>
            <a:r>
              <a:rPr lang="pl-PL" sz="1600" i="1" dirty="0" smtClean="0"/>
              <a:t>swoją politykę sprzedaży np.: plany dotyczące sprzedaży za gotówkę lub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z </a:t>
            </a:r>
            <a:r>
              <a:rPr lang="pl-PL" sz="1600" i="1" dirty="0" smtClean="0"/>
              <a:t>odroczonym terminem zapłaty, bądź też stosowanie rabatów.</a:t>
            </a:r>
          </a:p>
          <a:p>
            <a:pPr>
              <a:buNone/>
            </a:pPr>
            <a:endParaRPr lang="pl-PL" sz="1600" b="1" i="1" dirty="0" smtClean="0"/>
          </a:p>
          <a:p>
            <a:pPr>
              <a:buNone/>
            </a:pPr>
            <a:r>
              <a:rPr lang="pl-PL" sz="1800" b="1" dirty="0" smtClean="0"/>
              <a:t>2. </a:t>
            </a:r>
            <a:r>
              <a:rPr lang="pl-PL" sz="1800" b="1" dirty="0" smtClean="0"/>
              <a:t>   Promocja</a:t>
            </a:r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Opisać sposoby wprowadzania przedsiębiorstwa na rynek, sposoby prowadzenia reklamy </a:t>
            </a:r>
          </a:p>
          <a:p>
            <a:pPr>
              <a:buNone/>
            </a:pPr>
            <a:r>
              <a:rPr lang="pl-PL" sz="1600" i="1" dirty="0" smtClean="0"/>
              <a:t>        i promocji, wybór mediów, stosowane materiały promocyjne, np. nalepki, reklamówki itd., formy promocji, np.: konkursy, kiermasze, public </a:t>
            </a:r>
            <a:r>
              <a:rPr lang="pl-PL" sz="1600" i="1" dirty="0" err="1" smtClean="0"/>
              <a:t>relations</a:t>
            </a:r>
            <a:r>
              <a:rPr lang="pl-PL" sz="1600" i="1" dirty="0" smtClean="0"/>
              <a:t>, koszty reklamy i promocji. ewentualnie plany dotyczące skorzystania z usług profesjonalnej agencji reklamowej.</a:t>
            </a:r>
            <a:endParaRPr lang="pl-PL" sz="1800" b="1" dirty="0" smtClean="0"/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	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0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/>
              <a:t>3.    Sprzedaż </a:t>
            </a:r>
            <a:r>
              <a:rPr lang="pl-PL" sz="1800" b="1" dirty="0" smtClean="0"/>
              <a:t>i dystrybucja </a:t>
            </a: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Wskazać sposób, w jaki będzie prowadzona sprzedaż i dystrybucja.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endParaRPr lang="pl-PL" sz="1600" i="1" dirty="0" smtClean="0"/>
          </a:p>
          <a:p>
            <a:pPr>
              <a:buNone/>
            </a:pPr>
            <a:r>
              <a:rPr lang="pl-PL" sz="1600" i="1" dirty="0"/>
              <a:t> </a:t>
            </a:r>
            <a:r>
              <a:rPr lang="pl-PL" sz="1600" i="1" dirty="0" smtClean="0"/>
              <a:t>       </a:t>
            </a:r>
            <a:r>
              <a:rPr lang="pl-PL" sz="1600" i="1" dirty="0" smtClean="0"/>
              <a:t>Opisać  </a:t>
            </a:r>
            <a:r>
              <a:rPr lang="pl-PL" sz="1600" i="1" dirty="0" smtClean="0"/>
              <a:t>dane dotyczące wielkości sprzedaży poprzez wskazanie najważniejszych klientów, wielkości zamówień, form sprzedaży (np.: tradycyjne lub online), specjalnych warunków sprzedaży (np.: rabaty), sprzedawców (np.: zatrudnienie własnych lub korzystanie z oferty agentów lub hurtowników).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 </a:t>
            </a:r>
            <a:r>
              <a:rPr lang="pl-PL" sz="1600" i="1" dirty="0" smtClean="0"/>
              <a:t>kanały dystrybucji produktów/usług, np.: oferty, pokazy u klienta, wysyłka, Internet.</a:t>
            </a:r>
            <a:endParaRPr lang="pl-PL" sz="1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F. Analiza zarządzania i działania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/>
              <a:t>1. </a:t>
            </a:r>
            <a:r>
              <a:rPr lang="pl-PL" sz="1800" b="1" dirty="0" smtClean="0"/>
              <a:t>   Zasoby </a:t>
            </a:r>
            <a:r>
              <a:rPr lang="pl-PL" sz="1800" b="1" dirty="0" smtClean="0"/>
              <a:t>kadrowe</a:t>
            </a:r>
          </a:p>
          <a:p>
            <a:pPr>
              <a:buNone/>
            </a:pPr>
            <a:r>
              <a:rPr lang="pl-PL" sz="1800" b="1" dirty="0" smtClean="0"/>
              <a:t>	</a:t>
            </a:r>
            <a:endParaRPr lang="pl-PL" sz="1800" b="1" dirty="0" smtClean="0"/>
          </a:p>
          <a:p>
            <a:pPr>
              <a:buNone/>
            </a:pPr>
            <a:r>
              <a:rPr lang="pl-PL" sz="1600" i="1" dirty="0" smtClean="0"/>
              <a:t>        Opisać </a:t>
            </a:r>
            <a:r>
              <a:rPr lang="pl-PL" sz="1600" i="1" dirty="0" smtClean="0"/>
              <a:t>strukturę organizacyjną przedsiębiorstwa, stanowiska kierownicze, zasoby siły roboczej – liczebność, struktura wieku, wykształcenia itd., ewentualni doradcy.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 </a:t>
            </a:r>
            <a:r>
              <a:rPr lang="pl-PL" sz="1600" i="1" dirty="0" smtClean="0"/>
              <a:t>wynagrodzenia pracowników oraz wykazać,  ile wynoszą obowiązkowe świadczenia. </a:t>
            </a:r>
          </a:p>
          <a:p>
            <a:pPr>
              <a:buNone/>
            </a:pPr>
            <a:endParaRPr lang="pl-PL" sz="1600" b="1" i="1" dirty="0" smtClean="0"/>
          </a:p>
          <a:p>
            <a:pPr>
              <a:buNone/>
            </a:pPr>
            <a:r>
              <a:rPr lang="pl-PL" sz="1600" b="1" i="1" dirty="0" smtClean="0"/>
              <a:t>2. </a:t>
            </a:r>
            <a:r>
              <a:rPr lang="pl-PL" sz="1600" b="1" i="1" dirty="0" smtClean="0"/>
              <a:t>    Zarządzanie </a:t>
            </a:r>
            <a:r>
              <a:rPr lang="pl-PL" sz="1600" i="1" dirty="0" smtClean="0"/>
              <a:t>przedsiębiorstwem</a:t>
            </a:r>
            <a:endParaRPr lang="pl-PL" sz="1600" b="1" i="1" dirty="0" smtClean="0"/>
          </a:p>
          <a:p>
            <a:pPr>
              <a:buNone/>
            </a:pPr>
            <a:r>
              <a:rPr lang="pl-PL" sz="1600" b="1" i="1" dirty="0" smtClean="0"/>
              <a:t>	</a:t>
            </a:r>
            <a:endParaRPr lang="pl-PL" sz="1600" b="1" i="1" dirty="0" smtClean="0"/>
          </a:p>
          <a:p>
            <a:pPr>
              <a:buNone/>
            </a:pPr>
            <a:r>
              <a:rPr lang="pl-PL" sz="1600" i="1" dirty="0" smtClean="0"/>
              <a:t>        Podać  </a:t>
            </a:r>
            <a:r>
              <a:rPr lang="pl-PL" sz="1600" i="1" dirty="0" smtClean="0"/>
              <a:t>listę wspólników (jeżeli firma jest spółką) lub wskazać właściciela/właścicieli.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Opisać ,kto </a:t>
            </a:r>
            <a:r>
              <a:rPr lang="pl-PL" sz="1600" i="1" dirty="0" smtClean="0"/>
              <a:t>będzie odpowiedzialny za zarządzanie przedsiębiorstwem i jakie powinny być ich/jego kwalifikacje.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</a:t>
            </a:r>
            <a:r>
              <a:rPr lang="pl-PL" sz="1600" i="1" dirty="0" smtClean="0"/>
              <a:t>, z jakich ewentualnie usług zewnętrznych będziesz korzystał np.: księgowość, porady prawne, usługi bankowe itp.</a:t>
            </a:r>
            <a:r>
              <a:rPr lang="pl-PL" sz="1800" b="1" dirty="0" smtClean="0"/>
              <a:t>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 Analiza finansowa</a:t>
            </a:r>
            <a:endParaRPr lang="pl-P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2323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     W </a:t>
            </a:r>
            <a:r>
              <a:rPr lang="pl-PL" dirty="0" smtClean="0"/>
              <a:t>załączeniu.</a:t>
            </a:r>
            <a:endParaRPr lang="pl-PL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I. Wnioski i podsumowania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2000" i="1" dirty="0" smtClean="0"/>
              <a:t>Podsumowanie powinno zawierać </a:t>
            </a:r>
            <a:r>
              <a:rPr lang="pl-PL" sz="2000" i="1" dirty="0" smtClean="0"/>
              <a:t>zagrożenia, </a:t>
            </a:r>
          </a:p>
          <a:p>
            <a:pPr algn="ctr">
              <a:buNone/>
            </a:pPr>
            <a:r>
              <a:rPr lang="pl-PL" sz="2000" i="1" dirty="0" smtClean="0"/>
              <a:t>które </a:t>
            </a:r>
            <a:r>
              <a:rPr lang="pl-PL" sz="2000" i="1" dirty="0" smtClean="0"/>
              <a:t>mogą warunkować powodzenie </a:t>
            </a:r>
            <a:r>
              <a:rPr lang="pl-PL" sz="2000" i="1" dirty="0" smtClean="0"/>
              <a:t>całego przedsięwzięcia </a:t>
            </a:r>
          </a:p>
          <a:p>
            <a:pPr algn="ctr">
              <a:buNone/>
            </a:pPr>
            <a:r>
              <a:rPr lang="pl-PL" sz="2000" i="1" dirty="0" smtClean="0"/>
              <a:t>oraz </a:t>
            </a:r>
            <a:r>
              <a:rPr lang="pl-PL" sz="2000" i="1" dirty="0" smtClean="0"/>
              <a:t>propozycje ich eliminacji </a:t>
            </a:r>
            <a:r>
              <a:rPr lang="pl-PL" sz="2000" i="1" dirty="0" smtClean="0"/>
              <a:t>lub łagodzenia</a:t>
            </a:r>
            <a:r>
              <a:rPr lang="pl-PL" sz="2000" i="1" dirty="0" smtClean="0"/>
              <a:t>. </a:t>
            </a:r>
            <a:endParaRPr lang="pl-PL" sz="2000" i="1" dirty="0" smtClean="0"/>
          </a:p>
          <a:p>
            <a:pPr>
              <a:buNone/>
            </a:pPr>
            <a:endParaRPr lang="pl-PL" sz="2000" i="1" dirty="0"/>
          </a:p>
          <a:p>
            <a:pPr>
              <a:buNone/>
            </a:pPr>
            <a:r>
              <a:rPr lang="pl-PL" sz="2000" i="1" dirty="0" smtClean="0"/>
              <a:t>Zagrożenia </a:t>
            </a:r>
            <a:r>
              <a:rPr lang="pl-PL" sz="2000" i="1" dirty="0" smtClean="0"/>
              <a:t>najbardziej typowe to:</a:t>
            </a:r>
          </a:p>
          <a:p>
            <a:pPr>
              <a:buFont typeface="Wingdings" pitchFamily="2" charset="2"/>
              <a:buChar char="q"/>
            </a:pPr>
            <a:r>
              <a:rPr lang="pl-PL" sz="2000" i="1" dirty="0" smtClean="0"/>
              <a:t>niekorzystne trendy branży, </a:t>
            </a:r>
            <a:endParaRPr lang="pl-PL" sz="2000" i="1" dirty="0" smtClean="0"/>
          </a:p>
          <a:p>
            <a:pPr>
              <a:buFont typeface="Wingdings" pitchFamily="2" charset="2"/>
              <a:buChar char="q"/>
            </a:pPr>
            <a:r>
              <a:rPr lang="pl-PL" sz="2000" i="1" dirty="0"/>
              <a:t>z</a:t>
            </a:r>
            <a:r>
              <a:rPr lang="pl-PL" sz="2000" i="1" dirty="0" smtClean="0"/>
              <a:t>achowania</a:t>
            </a:r>
            <a:r>
              <a:rPr lang="pl-PL" sz="2000" i="1" dirty="0" smtClean="0"/>
              <a:t> </a:t>
            </a:r>
            <a:r>
              <a:rPr lang="pl-PL" sz="2000" i="1" dirty="0" smtClean="0"/>
              <a:t>konkurencji</a:t>
            </a:r>
            <a:r>
              <a:rPr lang="pl-PL" sz="2000" i="1" dirty="0" smtClean="0"/>
              <a:t>, </a:t>
            </a:r>
            <a:endParaRPr lang="pl-PL" sz="2000" i="1" dirty="0" smtClean="0"/>
          </a:p>
          <a:p>
            <a:pPr>
              <a:buFont typeface="Wingdings" pitchFamily="2" charset="2"/>
              <a:buChar char="q"/>
            </a:pPr>
            <a:r>
              <a:rPr lang="pl-PL" sz="2000" i="1" dirty="0" smtClean="0"/>
              <a:t>niedobór </a:t>
            </a:r>
            <a:r>
              <a:rPr lang="pl-PL" sz="2000" i="1" dirty="0" smtClean="0"/>
              <a:t>siły roboczej, </a:t>
            </a:r>
            <a:endParaRPr lang="pl-PL" sz="2000" i="1" dirty="0" smtClean="0"/>
          </a:p>
          <a:p>
            <a:pPr>
              <a:buFont typeface="Wingdings" pitchFamily="2" charset="2"/>
              <a:buChar char="q"/>
            </a:pPr>
            <a:r>
              <a:rPr lang="pl-PL" sz="2000" i="1" dirty="0"/>
              <a:t>z</a:t>
            </a:r>
            <a:r>
              <a:rPr lang="pl-PL" sz="2000" i="1" dirty="0" smtClean="0"/>
              <a:t>łe</a:t>
            </a:r>
            <a:r>
              <a:rPr lang="pl-PL" sz="2000" i="1" dirty="0" smtClean="0"/>
              <a:t> </a:t>
            </a:r>
            <a:r>
              <a:rPr lang="pl-PL" sz="2000" i="1" dirty="0" smtClean="0"/>
              <a:t>oszacowanie </a:t>
            </a:r>
            <a:r>
              <a:rPr lang="pl-PL" sz="2000" i="1" dirty="0" smtClean="0"/>
              <a:t>wielkości produkcji </a:t>
            </a:r>
            <a:r>
              <a:rPr lang="pl-PL" sz="2000" i="1" dirty="0" smtClean="0"/>
              <a:t>lub sprzedaży</a:t>
            </a:r>
            <a:r>
              <a:rPr lang="pl-PL" sz="2000" i="1" dirty="0" smtClean="0"/>
              <a:t>, </a:t>
            </a:r>
            <a:endParaRPr lang="pl-PL" sz="2000" i="1" dirty="0" smtClean="0"/>
          </a:p>
          <a:p>
            <a:pPr>
              <a:buFont typeface="Wingdings" pitchFamily="2" charset="2"/>
              <a:buChar char="q"/>
            </a:pPr>
            <a:r>
              <a:rPr lang="pl-PL" sz="2000" i="1" dirty="0" smtClean="0"/>
              <a:t>przekroczenie wielkości zaplanowanych </a:t>
            </a:r>
            <a:r>
              <a:rPr lang="pl-PL" sz="2000" i="1" dirty="0" smtClean="0"/>
              <a:t>kosztów, </a:t>
            </a:r>
            <a:endParaRPr lang="pl-PL" sz="2000" i="1" dirty="0" smtClean="0"/>
          </a:p>
          <a:p>
            <a:pPr>
              <a:buFont typeface="Wingdings" pitchFamily="2" charset="2"/>
              <a:buChar char="q"/>
            </a:pPr>
            <a:r>
              <a:rPr lang="pl-PL" sz="2000" i="1" dirty="0" smtClean="0"/>
              <a:t>trudności w uzyskaniu </a:t>
            </a:r>
            <a:r>
              <a:rPr lang="pl-PL" sz="2000" i="1" dirty="0" smtClean="0"/>
              <a:t>kredytu.</a:t>
            </a:r>
            <a:endParaRPr lang="pl-PL" sz="20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pl-PL" dirty="0" smtClean="0"/>
              <a:t>J. Załączniki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66112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     Nie </a:t>
            </a:r>
            <a:r>
              <a:rPr lang="pl-PL" i="1" dirty="0" smtClean="0"/>
              <a:t>obowiązkowe.</a:t>
            </a:r>
            <a:endParaRPr lang="pl-PL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A. Podstawowe informacje dotyczące przedsięwzięcia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662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1800" i="1" dirty="0" smtClean="0"/>
              <a:t>Skrótowy opis planowanej </a:t>
            </a:r>
            <a:r>
              <a:rPr lang="pl-PL" sz="1800" i="1" dirty="0" smtClean="0"/>
              <a:t>działalności gospodarczej </a:t>
            </a:r>
            <a:br>
              <a:rPr lang="pl-PL" sz="1800" i="1" dirty="0" smtClean="0"/>
            </a:br>
            <a:r>
              <a:rPr lang="pl-PL" sz="1800" i="1" dirty="0" smtClean="0"/>
              <a:t>oraz </a:t>
            </a:r>
            <a:r>
              <a:rPr lang="pl-PL" sz="1800" i="1" dirty="0" smtClean="0"/>
              <a:t>jej zamierzenia na przyszłość.</a:t>
            </a:r>
          </a:p>
          <a:p>
            <a:pPr>
              <a:buNone/>
            </a:pPr>
            <a:endParaRPr lang="pl-PL" sz="1800" i="1" dirty="0" smtClean="0"/>
          </a:p>
          <a:p>
            <a:pPr>
              <a:buNone/>
            </a:pPr>
            <a:r>
              <a:rPr lang="pl-PL" sz="1800" i="1" dirty="0" smtClean="0"/>
              <a:t>Punkt </a:t>
            </a:r>
            <a:r>
              <a:rPr lang="pl-PL" sz="1800" i="1" dirty="0" smtClean="0"/>
              <a:t>obejmuje:</a:t>
            </a:r>
          </a:p>
          <a:p>
            <a:pPr>
              <a:buFont typeface="Wingdings" pitchFamily="2" charset="2"/>
              <a:buChar char="q"/>
            </a:pPr>
            <a:r>
              <a:rPr lang="pl-PL" sz="1800" i="1" dirty="0"/>
              <a:t>c</a:t>
            </a:r>
            <a:r>
              <a:rPr lang="pl-PL" sz="1800" i="1" dirty="0" smtClean="0"/>
              <a:t>el </a:t>
            </a:r>
            <a:r>
              <a:rPr lang="pl-PL" sz="1800" i="1" dirty="0" smtClean="0"/>
              <a:t>sporządzenia biznesplanu i opis </a:t>
            </a:r>
            <a:r>
              <a:rPr lang="pl-PL" sz="1800" i="1" dirty="0" smtClean="0"/>
              <a:t>spodziewanych korzyści</a:t>
            </a:r>
            <a:endParaRPr lang="pl-PL" sz="1800" i="1" dirty="0" smtClean="0"/>
          </a:p>
          <a:p>
            <a:pPr>
              <a:buFont typeface="Wingdings" pitchFamily="2" charset="2"/>
              <a:buChar char="q"/>
            </a:pPr>
            <a:r>
              <a:rPr lang="pl-PL" sz="1800" i="1" dirty="0"/>
              <a:t>w</a:t>
            </a:r>
            <a:r>
              <a:rPr lang="pl-PL" sz="1800" i="1" dirty="0" smtClean="0"/>
              <a:t>ysokość </a:t>
            </a:r>
            <a:r>
              <a:rPr lang="pl-PL" sz="1800" i="1" dirty="0" smtClean="0"/>
              <a:t>środków finansowych potrzebnych do osiągnięcia celu</a:t>
            </a:r>
          </a:p>
          <a:p>
            <a:pPr>
              <a:buFont typeface="Wingdings" pitchFamily="2" charset="2"/>
              <a:buChar char="q"/>
            </a:pPr>
            <a:r>
              <a:rPr lang="pl-PL" sz="1800" i="1" dirty="0" smtClean="0"/>
              <a:t>krótki </a:t>
            </a:r>
            <a:r>
              <a:rPr lang="pl-PL" sz="1800" i="1" dirty="0" smtClean="0"/>
              <a:t>opis produktu i rynku</a:t>
            </a:r>
          </a:p>
          <a:p>
            <a:pPr>
              <a:buFont typeface="Wingdings" pitchFamily="2" charset="2"/>
              <a:buChar char="q"/>
            </a:pPr>
            <a:r>
              <a:rPr lang="pl-PL" sz="1800" i="1" dirty="0"/>
              <a:t>n</a:t>
            </a:r>
            <a:r>
              <a:rPr lang="pl-PL" sz="1800" i="1" dirty="0" smtClean="0"/>
              <a:t>ajważniejsze </a:t>
            </a:r>
            <a:r>
              <a:rPr lang="pl-PL" sz="1800" i="1" dirty="0" smtClean="0"/>
              <a:t>dane finansowe na 3 kolejne lata</a:t>
            </a:r>
          </a:p>
          <a:p>
            <a:pPr>
              <a:buFont typeface="Wingdings" pitchFamily="2" charset="2"/>
              <a:buChar char="q"/>
            </a:pPr>
            <a:r>
              <a:rPr lang="pl-PL" sz="1800" i="1" dirty="0"/>
              <a:t>o</a:t>
            </a:r>
            <a:r>
              <a:rPr lang="pl-PL" sz="1800" i="1" dirty="0" smtClean="0"/>
              <a:t>pis </a:t>
            </a:r>
            <a:r>
              <a:rPr lang="pl-PL" sz="1800" i="1" dirty="0" smtClean="0"/>
              <a:t>zarządzania przedsiębiorstwem</a:t>
            </a:r>
            <a:endParaRPr lang="pl-PL" sz="18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B. Cele i opis przedsięwzięcia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/>
              <a:t>  1</a:t>
            </a:r>
            <a:r>
              <a:rPr lang="pl-PL" sz="1800" b="1" dirty="0" smtClean="0"/>
              <a:t>. </a:t>
            </a:r>
            <a:r>
              <a:rPr lang="pl-PL" sz="1800" b="1" dirty="0" smtClean="0"/>
              <a:t>  Nazwa </a:t>
            </a:r>
            <a:r>
              <a:rPr lang="pl-PL" sz="1800" b="1" dirty="0" smtClean="0"/>
              <a:t>i forma prawna przedsiębiorstwa</a:t>
            </a:r>
          </a:p>
          <a:p>
            <a:pPr>
              <a:buNone/>
            </a:pPr>
            <a:r>
              <a:rPr lang="pl-PL" sz="1800" b="1" dirty="0" smtClean="0"/>
              <a:t>	</a:t>
            </a:r>
            <a:endParaRPr lang="pl-PL" sz="1800" b="1" dirty="0" smtClean="0"/>
          </a:p>
          <a:p>
            <a:pPr>
              <a:buNone/>
            </a:pPr>
            <a:r>
              <a:rPr lang="pl-PL" sz="1800" b="1" i="1" dirty="0"/>
              <a:t> </a:t>
            </a:r>
            <a:r>
              <a:rPr lang="pl-PL" sz="1800" b="1" i="1" dirty="0" smtClean="0"/>
              <a:t>       </a:t>
            </a:r>
            <a:r>
              <a:rPr lang="pl-PL" sz="1600" i="1" dirty="0" smtClean="0"/>
              <a:t>Forma </a:t>
            </a:r>
            <a:r>
              <a:rPr lang="pl-PL" sz="1600" i="1" dirty="0" smtClean="0"/>
              <a:t>prawna: jednoosobowa działalność gospodarcza, spółka cywilna</a:t>
            </a:r>
          </a:p>
          <a:p>
            <a:pPr>
              <a:buNone/>
            </a:pPr>
            <a:r>
              <a:rPr lang="pl-PL" sz="1600" i="1" dirty="0" smtClean="0"/>
              <a:t>	</a:t>
            </a:r>
            <a:r>
              <a:rPr lang="pl-PL" sz="1600" i="1" dirty="0" smtClean="0"/>
              <a:t> Forma </a:t>
            </a:r>
            <a:r>
              <a:rPr lang="pl-PL" sz="1600" i="1" dirty="0" smtClean="0"/>
              <a:t>opodatkowania: opodatkowanie na zasadach ogólnych</a:t>
            </a:r>
          </a:p>
          <a:p>
            <a:pPr>
              <a:buNone/>
            </a:pPr>
            <a:r>
              <a:rPr lang="pl-PL" sz="1600" i="1" dirty="0" smtClean="0"/>
              <a:t>	</a:t>
            </a:r>
          </a:p>
          <a:p>
            <a:pPr>
              <a:buNone/>
            </a:pPr>
            <a:endParaRPr lang="pl-PL" sz="1800" u="sng" dirty="0" smtClean="0"/>
          </a:p>
          <a:p>
            <a:pPr>
              <a:buNone/>
            </a:pPr>
            <a:r>
              <a:rPr lang="pl-PL" sz="1800" b="1" dirty="0" smtClean="0"/>
              <a:t>  2</a:t>
            </a:r>
            <a:r>
              <a:rPr lang="pl-PL" sz="1800" b="1" dirty="0" smtClean="0"/>
              <a:t>. </a:t>
            </a:r>
            <a:r>
              <a:rPr lang="pl-PL" sz="1800" b="1" dirty="0" smtClean="0"/>
              <a:t>  Czynności </a:t>
            </a:r>
            <a:r>
              <a:rPr lang="pl-PL" sz="1800" b="1" dirty="0" smtClean="0"/>
              <a:t>formalne związane z </a:t>
            </a:r>
            <a:r>
              <a:rPr lang="pl-PL" sz="1800" b="1" dirty="0" smtClean="0"/>
              <a:t>rejestracją</a:t>
            </a:r>
            <a:r>
              <a:rPr lang="pl-PL" sz="1800" b="1" dirty="0">
                <a:solidFill>
                  <a:prstClr val="white"/>
                </a:solidFill>
              </a:rPr>
              <a:t> </a:t>
            </a:r>
            <a:r>
              <a:rPr lang="pl-PL" sz="1800" b="1" dirty="0" smtClean="0">
                <a:solidFill>
                  <a:prstClr val="white"/>
                </a:solidFill>
              </a:rPr>
              <a:t>podmiotu</a:t>
            </a:r>
            <a:r>
              <a:rPr lang="pl-PL" sz="1800" b="1" dirty="0"/>
              <a:t> </a:t>
            </a:r>
            <a:r>
              <a:rPr lang="pl-PL" sz="1800" b="1" dirty="0" smtClean="0"/>
              <a:t>gospodarczego</a:t>
            </a: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endParaRPr lang="pl-PL" sz="1800" b="1" dirty="0" smtClean="0"/>
          </a:p>
          <a:p>
            <a:pPr>
              <a:buNone/>
            </a:pPr>
            <a:r>
              <a:rPr lang="pl-PL" sz="1800" b="1" i="1" dirty="0"/>
              <a:t> </a:t>
            </a:r>
            <a:r>
              <a:rPr lang="pl-PL" sz="1800" b="1" i="1" dirty="0" smtClean="0"/>
              <a:t>       </a:t>
            </a:r>
            <a:r>
              <a:rPr lang="pl-PL" sz="1600" i="1" dirty="0" smtClean="0"/>
              <a:t>Opis </a:t>
            </a:r>
            <a:r>
              <a:rPr lang="pl-PL" sz="1600" i="1" dirty="0" smtClean="0"/>
              <a:t>czynności formalnych, jakie zostaną podjęte w celu rejestracji podmiotu </a:t>
            </a:r>
            <a:r>
              <a:rPr lang="pl-PL" sz="1600" i="1" dirty="0" smtClean="0"/>
              <a:t>   </a:t>
            </a:r>
            <a:br>
              <a:rPr lang="pl-PL" sz="1600" i="1" dirty="0" smtClean="0"/>
            </a:br>
            <a:r>
              <a:rPr lang="pl-PL" sz="1600" i="1" dirty="0" smtClean="0"/>
              <a:t>  gospodarczego</a:t>
            </a:r>
            <a:r>
              <a:rPr lang="pl-PL" sz="1600" dirty="0" smtClean="0"/>
              <a:t>.</a:t>
            </a:r>
            <a:r>
              <a:rPr lang="pl-PL" sz="1600" b="1" dirty="0" smtClean="0"/>
              <a:t> </a:t>
            </a:r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endParaRPr lang="pl-PL" sz="1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b="1" dirty="0" smtClean="0"/>
              <a:t>3. </a:t>
            </a:r>
            <a:r>
              <a:rPr lang="pl-PL" sz="1800" b="1" dirty="0" smtClean="0"/>
              <a:t>   Misja</a:t>
            </a:r>
            <a:r>
              <a:rPr lang="pl-PL" sz="1800" b="1" dirty="0" smtClean="0"/>
              <a:t>, cele i </a:t>
            </a:r>
            <a:r>
              <a:rPr lang="pl-PL" sz="1800" b="1" dirty="0" smtClean="0"/>
              <a:t>zadania</a:t>
            </a:r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600" dirty="0" smtClean="0"/>
              <a:t>	</a:t>
            </a:r>
            <a:r>
              <a:rPr lang="pl-PL" sz="1600" i="1" dirty="0" smtClean="0"/>
              <a:t>Misja określa, jak biznes będzie funkcjonował i opisuje ofertę przedsiębiorstwa, przedstawia rynek, na jakim funkcjonuje przedsiębiorstwo, jego lokalizację, sposób wzrostu i rozwoju biznesu oraz cechy charakterystyczne odróżniające  przedsiębiorstwo od konkurencji,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czyli </a:t>
            </a:r>
            <a:r>
              <a:rPr lang="pl-PL" sz="1600" i="1" dirty="0" smtClean="0"/>
              <a:t>jakie potrzeby chce przedsiębiorstwo zaspokajać</a:t>
            </a:r>
            <a:r>
              <a:rPr lang="pl-PL" sz="1600" i="1" dirty="0" smtClean="0"/>
              <a:t>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i="1" dirty="0" smtClean="0"/>
              <a:t>	Cele i zadania powinny określać, co przedsiębiorstwo pragnie osiągnąć w ciągu najbliższych 3 lat. Cele są mierzalne i mogą być określone w krótkich i długich okresach.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Celami </a:t>
            </a:r>
            <a:r>
              <a:rPr lang="pl-PL" sz="1600" i="1" dirty="0" smtClean="0"/>
              <a:t>długookresowymi mogą być: zwiększenie udziału na rynku, osiągnięcie odpowiedniego poziomu dochodów, zwiększenie sprzedaży.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Natomiast </a:t>
            </a:r>
            <a:r>
              <a:rPr lang="pl-PL" sz="1600" i="1" dirty="0" smtClean="0"/>
              <a:t>cele krótkookresowe to: wprowadzenie na rynek określonego produktu/usługi, podpisanie kontraktów handlowych itp.</a:t>
            </a:r>
            <a:endParaRPr lang="pl-PL" sz="1600" i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900" b="1" dirty="0" smtClean="0"/>
              <a:t>4. </a:t>
            </a:r>
            <a:r>
              <a:rPr lang="pl-PL" sz="1900" b="1" dirty="0" smtClean="0"/>
              <a:t>   Analiza </a:t>
            </a:r>
            <a:r>
              <a:rPr lang="pl-PL" sz="1900" b="1" dirty="0" smtClean="0"/>
              <a:t>strategiczna </a:t>
            </a:r>
            <a:r>
              <a:rPr lang="pl-PL" sz="1900" b="1" dirty="0" smtClean="0"/>
              <a:t>SWOT</a:t>
            </a:r>
          </a:p>
          <a:p>
            <a:pPr>
              <a:buNone/>
            </a:pPr>
            <a:endParaRPr lang="pl-PL" sz="1900" b="1" dirty="0" smtClean="0"/>
          </a:p>
          <a:p>
            <a:pPr>
              <a:buNone/>
            </a:pPr>
            <a:r>
              <a:rPr lang="pl-PL" sz="1600" b="1" dirty="0" smtClean="0"/>
              <a:t>	</a:t>
            </a:r>
            <a:r>
              <a:rPr lang="pl-PL" sz="1600" i="1" dirty="0" smtClean="0"/>
              <a:t>Przedstaw analizę mocnych i słabych stron przedsięwzięcia oraz szanse i zagrożenia związane z jego rozwojem</a:t>
            </a:r>
            <a:r>
              <a:rPr lang="pl-PL" sz="1600" i="1" dirty="0" smtClean="0"/>
              <a:t>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b="1" i="1" dirty="0" smtClean="0"/>
              <a:t>	Mocne strony, czyli atuty (czynniki wewnętrzne pozytywne) </a:t>
            </a:r>
            <a:r>
              <a:rPr lang="pl-PL" sz="1600" i="1" dirty="0" smtClean="0"/>
              <a:t>– walory przedsiębiorstwa, które w sposób pozytywny wyróżniają przedsięwzięcie  w otoczeniu </a:t>
            </a:r>
          </a:p>
          <a:p>
            <a:pPr>
              <a:buNone/>
            </a:pPr>
            <a:r>
              <a:rPr lang="pl-PL" sz="1600" i="1" dirty="0" smtClean="0"/>
              <a:t>        i wśród konkurencji. Przykładowe mocne strony to: dobra opinia klientów, technologia, doświadczona kadra kierownicza, zdolność do innowacji produktowych, itp</a:t>
            </a:r>
            <a:r>
              <a:rPr lang="pl-PL" sz="1600" i="1" dirty="0" smtClean="0"/>
              <a:t>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i="1" dirty="0" smtClean="0"/>
              <a:t>	</a:t>
            </a:r>
            <a:r>
              <a:rPr lang="pl-PL" sz="1600" b="1" i="1" dirty="0" smtClean="0"/>
              <a:t>Słabe </a:t>
            </a:r>
            <a:r>
              <a:rPr lang="pl-PL" sz="1600" b="1" i="1" dirty="0" smtClean="0"/>
              <a:t>strony (czynniki wewnętrzne negatywne) </a:t>
            </a:r>
            <a:r>
              <a:rPr lang="pl-PL" sz="1600" i="1" dirty="0" smtClean="0"/>
              <a:t>– wszystkie czynniki, które stanowią słabość i barierę funkcjonowania przedsięwzięcia ,ograniczając jego sprawność funkcjonowania. Przykładowe słabe strony to: brak wykwalifikowanej kadry kierowniczej, niska rentowność, niski poziom technologiczny, itp</a:t>
            </a:r>
            <a:r>
              <a:rPr lang="pl-PL" sz="1600" i="1" dirty="0" smtClean="0"/>
              <a:t>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i="1" dirty="0" smtClean="0"/>
              <a:t>	</a:t>
            </a:r>
            <a:r>
              <a:rPr lang="pl-PL" sz="1600" b="1" i="1" dirty="0" smtClean="0"/>
              <a:t>Szanse (czynniki zewnętrzne pozytywne) </a:t>
            </a:r>
            <a:r>
              <a:rPr lang="pl-PL" sz="1600" i="1" dirty="0" smtClean="0"/>
              <a:t>– zjawiska i tendencje w otoczeniu, które odpowiednio wykorzystane przyczynią się do rozwoju  przedsiębiorstwa oraz osłabią zagrożenia. Przykładowe szanse to: możliwość podjęcia produkcji wyrobów innowacyjnych, koncentracja na nowej grupie klientów, ograniczona konkurencja w sektorze, itp</a:t>
            </a:r>
            <a:r>
              <a:rPr lang="pl-PL" sz="1600" i="1" dirty="0" smtClean="0"/>
              <a:t>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600" i="1" dirty="0" smtClean="0"/>
              <a:t>	</a:t>
            </a:r>
            <a:r>
              <a:rPr lang="pl-PL" sz="1600" b="1" i="1" dirty="0" smtClean="0"/>
              <a:t>Zagrożenia (czynniki zewnętrzne negatywne) </a:t>
            </a:r>
            <a:r>
              <a:rPr lang="pl-PL" sz="1600" i="1" dirty="0" smtClean="0"/>
              <a:t>– to wszystkie czynniki w otoczeniu zewnętrznym, które postrzegamy jako bariery dla rozwoju przedsiębiorstwa, utrudnienia, dodatkowe koszty działania. Przykładowe zagrożenia to: możliwość pojawienia się nowej konkurencji, niekorzystne zmiany w gospodarce, wolniejszy wzrost rynku.</a:t>
            </a:r>
            <a:endParaRPr lang="pl-PL" sz="16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C. Opis produktu/usługi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1800" b="1" dirty="0" smtClean="0"/>
              <a:t>1.    Rodzaje oferowanych produktów i/lub świadczonych usług</a:t>
            </a:r>
          </a:p>
          <a:p>
            <a:pPr marL="137160" indent="0"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Należy określić produkt/usługę, podać wymagania stawiane produktowi, czyli jakie zaspokoi potrzeby na rynku, opis słabych i silnych stron produktu oraz wskazać na takie cechy produktu, które umożliwiają osiągnięcie przewagi konkurencyjnej na rynku.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800" b="1" dirty="0" smtClean="0"/>
              <a:t>2. </a:t>
            </a:r>
            <a:r>
              <a:rPr lang="pl-PL" sz="1800" b="1" dirty="0" smtClean="0"/>
              <a:t>   Niezbędne zasoby</a:t>
            </a:r>
          </a:p>
          <a:p>
            <a:pPr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Opisać planowane zasoby w zakresie niezbędnych maszyn i wyposażenia, ewentualnie niezbędną przestrzeń na cele produkcyjne, magazynowe, biurowe, handlowe.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W </a:t>
            </a:r>
            <a:r>
              <a:rPr lang="pl-PL" sz="1600" i="1" dirty="0" smtClean="0"/>
              <a:t>jaki sposób zostanie zakupiony sprzęt i jakie są koszty i czas ich pozyskania? </a:t>
            </a: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</a:p>
          <a:p>
            <a:pPr>
              <a:buNone/>
            </a:pPr>
            <a:endParaRPr lang="pl-PL" sz="1600" b="1" i="1" dirty="0" smtClean="0"/>
          </a:p>
          <a:p>
            <a:pPr>
              <a:buNone/>
            </a:pPr>
            <a:endParaRPr lang="pl-PL" sz="1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523781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1800" b="1" dirty="0" smtClean="0"/>
              <a:t>    </a:t>
            </a:r>
          </a:p>
          <a:p>
            <a:pPr marL="137160" indent="0">
              <a:buNone/>
            </a:pPr>
            <a:endParaRPr lang="pl-PL" sz="1800" b="1" dirty="0"/>
          </a:p>
          <a:p>
            <a:pPr marL="137160" indent="0">
              <a:buNone/>
            </a:pPr>
            <a:r>
              <a:rPr lang="pl-PL" sz="1800" b="1" dirty="0" smtClean="0"/>
              <a:t>       3.    Stosowana technologia</a:t>
            </a:r>
          </a:p>
          <a:p>
            <a:pPr marL="137160" indent="0"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dirty="0" smtClean="0"/>
              <a:t>	</a:t>
            </a:r>
            <a:r>
              <a:rPr lang="pl-PL" sz="1600" i="1" dirty="0" smtClean="0"/>
              <a:t>Opisać zakres modernizacji, zmiany techniczne i technologiczne prowadzące ku ulepszeniu produktu, zasady wytwarzania nowych wyrobów, poziom jakości i nowoczesności produktu/usługi. Wskazać  innowacyjność produktową i/lub procesową.</a:t>
            </a:r>
          </a:p>
          <a:p>
            <a:pPr>
              <a:buNone/>
            </a:pPr>
            <a:endParaRPr lang="pl-PL" sz="1600" i="1" dirty="0" smtClean="0"/>
          </a:p>
          <a:p>
            <a:pPr marL="137160" indent="0">
              <a:buNone/>
            </a:pPr>
            <a:r>
              <a:rPr lang="pl-PL" sz="1800" b="1" dirty="0" smtClean="0"/>
              <a:t>       4.    Wymogi formalno-prawne</a:t>
            </a:r>
          </a:p>
          <a:p>
            <a:pPr>
              <a:buAutoNum type="arabicPeriod" startAt="4"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Wskazać ewentualne wymagania formalno-prawne konieczne do wytworzenia produktu/usługi i prowadzenia działalności, np. konieczność uzyskania konkretnych koncesji, uprawnień lub certyfikatów.</a:t>
            </a:r>
            <a:endParaRPr lang="pl-PL" sz="1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D. Analiza rynku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233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pl-PL" sz="1800" b="1" dirty="0" smtClean="0"/>
              <a:t>1.    Identyfikacja </a:t>
            </a:r>
            <a:r>
              <a:rPr lang="pl-PL" sz="1800" b="1" dirty="0" smtClean="0"/>
              <a:t>rynku </a:t>
            </a:r>
            <a:r>
              <a:rPr lang="pl-PL" sz="1800" b="1" dirty="0" smtClean="0"/>
              <a:t>docelowego</a:t>
            </a:r>
          </a:p>
          <a:p>
            <a:pPr marL="137160" indent="0"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Należy opisać rynek wraz z podziałem na segmenty oraz wskazać ten segment (niszę rynkową), na którym przedsięwzięcie będzie się koncentrować.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</a:t>
            </a:r>
            <a:r>
              <a:rPr lang="pl-PL" sz="1600" i="1" dirty="0" smtClean="0"/>
              <a:t>, w jaki sposób sprzedaż jest rozłożona pomiędzy wyodrębnione segmenty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rynkowe </a:t>
            </a:r>
            <a:r>
              <a:rPr lang="pl-PL" sz="1600" i="1" dirty="0" smtClean="0"/>
              <a:t>czy ewentualnie występuje sezonowość sprzedaży (tygodniowa, miesięczna,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czy </a:t>
            </a:r>
            <a:r>
              <a:rPr lang="pl-PL" sz="1600" i="1" dirty="0" smtClean="0"/>
              <a:t>też wg pory roku).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Opisać </a:t>
            </a:r>
            <a:r>
              <a:rPr lang="pl-PL" sz="1600" i="1" dirty="0" smtClean="0"/>
              <a:t>prognozę popytu na następne 3 lata, udział w rynku na tle konkurentów,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działania </a:t>
            </a:r>
            <a:r>
              <a:rPr lang="pl-PL" sz="1600" i="1" dirty="0" smtClean="0"/>
              <a:t>na rzecz zwiększenia sprzedaży.</a:t>
            </a:r>
          </a:p>
          <a:p>
            <a:pPr>
              <a:buNone/>
            </a:pPr>
            <a:endParaRPr lang="pl-PL" sz="1600" b="1" i="1" dirty="0" smtClean="0"/>
          </a:p>
          <a:p>
            <a:pPr>
              <a:buNone/>
            </a:pPr>
            <a:endParaRPr lang="pl-PL" sz="1800" b="1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pl-PL" sz="1800" b="1" dirty="0" smtClean="0"/>
              <a:t>2.    Nabywcy</a:t>
            </a:r>
          </a:p>
          <a:p>
            <a:pPr marL="137160" indent="0">
              <a:buNone/>
            </a:pP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r>
              <a:rPr lang="pl-PL" sz="1600" i="1" dirty="0" smtClean="0"/>
              <a:t>Należy określić charakterystykę docelowych klientów i zidentyfikować kim są: indywidualnymi klientami czy też instytucjami bądź przedsiębiorstwami itp.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 </a:t>
            </a:r>
            <a:r>
              <a:rPr lang="pl-PL" sz="1600" i="1" dirty="0" smtClean="0"/>
              <a:t>grupy klientów ze względu na wiek, dochody, płeć, zawód, preferencje.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Opisać </a:t>
            </a:r>
            <a:r>
              <a:rPr lang="pl-PL" sz="1600" i="1" dirty="0" smtClean="0"/>
              <a:t>profil swoich klientów. Kim są i gdzie się znajdują? Jakie są przyczyny </a:t>
            </a:r>
            <a:r>
              <a:rPr lang="pl-PL" sz="1600" i="1" dirty="0" smtClean="0"/>
              <a:t>zakupu</a:t>
            </a:r>
            <a:br>
              <a:rPr lang="pl-PL" sz="1600" i="1" dirty="0" smtClean="0"/>
            </a:br>
            <a:r>
              <a:rPr lang="pl-PL" sz="1600" i="1" dirty="0" smtClean="0"/>
              <a:t>twojego </a:t>
            </a:r>
            <a:r>
              <a:rPr lang="pl-PL" sz="1600" i="1" dirty="0" smtClean="0"/>
              <a:t>produktu lub usługi? Jakie korzyści odniosą dokonując zakupu u Ciebie </a:t>
            </a:r>
            <a:r>
              <a:rPr lang="pl-PL" sz="1600" i="1" smtClean="0"/>
              <a:t>zamiast </a:t>
            </a:r>
            <a:r>
              <a:rPr lang="pl-PL" sz="1600" i="1" smtClean="0"/>
              <a:t/>
            </a:r>
            <a:br>
              <a:rPr lang="pl-PL" sz="1600" i="1" smtClean="0"/>
            </a:br>
            <a:r>
              <a:rPr lang="pl-PL" sz="1600" i="1" smtClean="0"/>
              <a:t>u   </a:t>
            </a:r>
            <a:r>
              <a:rPr lang="pl-PL" sz="1600" i="1" dirty="0" smtClean="0"/>
              <a:t>konkurencji</a:t>
            </a:r>
            <a:r>
              <a:rPr lang="pl-PL" sz="1600" i="1" dirty="0" smtClean="0"/>
              <a:t>?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Określić </a:t>
            </a:r>
            <a:r>
              <a:rPr lang="pl-PL" sz="1600" i="1" dirty="0" smtClean="0"/>
              <a:t>szanse i zagrożenia, co do produktów komplementarnych i substytucyjnych.</a:t>
            </a:r>
          </a:p>
          <a:p>
            <a:pPr>
              <a:buNone/>
            </a:pPr>
            <a:endParaRPr lang="pl-PL" sz="1600" i="1" dirty="0" smtClean="0"/>
          </a:p>
          <a:p>
            <a:pPr>
              <a:buNone/>
            </a:pPr>
            <a:r>
              <a:rPr lang="pl-PL" sz="1800" b="1" dirty="0" smtClean="0"/>
              <a:t>3. </a:t>
            </a:r>
            <a:r>
              <a:rPr lang="pl-PL" sz="1800" b="1" dirty="0" smtClean="0"/>
              <a:t>    Konkurencja</a:t>
            </a:r>
            <a:endParaRPr lang="pl-PL" sz="1800" b="1" dirty="0" smtClean="0"/>
          </a:p>
          <a:p>
            <a:pPr>
              <a:buNone/>
            </a:pPr>
            <a:r>
              <a:rPr lang="pl-PL" sz="1800" b="1" dirty="0" smtClean="0"/>
              <a:t>	</a:t>
            </a:r>
            <a:endParaRPr lang="pl-PL" sz="1800" b="1" dirty="0" smtClean="0"/>
          </a:p>
          <a:p>
            <a:pPr>
              <a:buNone/>
            </a:pPr>
            <a:r>
              <a:rPr lang="pl-PL" sz="1800" b="1" i="1" dirty="0"/>
              <a:t> </a:t>
            </a:r>
            <a:r>
              <a:rPr lang="pl-PL" sz="1800" b="1" i="1" dirty="0" smtClean="0"/>
              <a:t>       </a:t>
            </a:r>
            <a:r>
              <a:rPr lang="pl-PL" sz="1600" i="1" dirty="0" smtClean="0"/>
              <a:t>Należy </a:t>
            </a:r>
            <a:r>
              <a:rPr lang="pl-PL" sz="1600" i="1" dirty="0" smtClean="0"/>
              <a:t>opisać głównych konkurentów działających na rynku oraz oszacować wyniki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 ich </a:t>
            </a:r>
            <a:r>
              <a:rPr lang="pl-PL" sz="1600" i="1" dirty="0" smtClean="0"/>
              <a:t>działalności ,wskazując ich słabe i mocne strony  i dokonując oceny pod </a:t>
            </a:r>
            <a:r>
              <a:rPr lang="pl-PL" sz="1600" i="1" dirty="0" smtClean="0"/>
              <a:t>kątem</a:t>
            </a:r>
            <a:br>
              <a:rPr lang="pl-PL" sz="1600" i="1" dirty="0" smtClean="0"/>
            </a:br>
            <a:r>
              <a:rPr lang="pl-PL" sz="1600" i="1" dirty="0" smtClean="0"/>
              <a:t> </a:t>
            </a:r>
            <a:r>
              <a:rPr lang="pl-PL" sz="1600" i="1" dirty="0" smtClean="0"/>
              <a:t>zyskowności, sprzedaży, marketingu, dystrybucji. </a:t>
            </a:r>
            <a:endParaRPr lang="pl-PL" sz="1600" i="1" dirty="0" smtClean="0"/>
          </a:p>
          <a:p>
            <a:pPr>
              <a:buNone/>
            </a:pPr>
            <a:endParaRPr lang="pl-PL" sz="1600" i="1" dirty="0"/>
          </a:p>
          <a:p>
            <a:pPr>
              <a:buNone/>
            </a:pPr>
            <a:r>
              <a:rPr lang="pl-PL" sz="1600" i="1" dirty="0" smtClean="0"/>
              <a:t>         Porównać </a:t>
            </a:r>
            <a:r>
              <a:rPr lang="pl-PL" sz="1600" i="1" dirty="0" smtClean="0"/>
              <a:t>konkurencyjne produkty lub usługi biorąc pod uwagę takie czynniki jak np.: </a:t>
            </a:r>
            <a:r>
              <a:rPr lang="pl-PL" sz="1600" i="1" dirty="0" smtClean="0"/>
              <a:t/>
            </a:r>
            <a:br>
              <a:rPr lang="pl-PL" sz="1600" i="1" dirty="0" smtClean="0"/>
            </a:br>
            <a:r>
              <a:rPr lang="pl-PL" sz="1600" i="1" dirty="0" smtClean="0"/>
              <a:t> cena</a:t>
            </a:r>
            <a:r>
              <a:rPr lang="pl-PL" sz="1600" i="1" dirty="0" smtClean="0"/>
              <a:t>, jakość, serwis posprzedażowy, gwarancje itp.</a:t>
            </a:r>
            <a:endParaRPr lang="pl-PL" sz="1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275</TotalTime>
  <Words>174</Words>
  <Application>Microsoft Office PowerPoint</Application>
  <PresentationFormat>Pokaz na ekranie (4:3)</PresentationFormat>
  <Paragraphs>140</Paragraphs>
  <Slides>15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Wierzchołek</vt:lpstr>
      <vt:lpstr>BIZNESPLAN</vt:lpstr>
      <vt:lpstr>A. Podstawowe informacje dotyczące przedsięwzięcia</vt:lpstr>
      <vt:lpstr>B. Cele i opis przedsięwzięcia</vt:lpstr>
      <vt:lpstr>Prezentacja programu PowerPoint</vt:lpstr>
      <vt:lpstr>Prezentacja programu PowerPoint</vt:lpstr>
      <vt:lpstr>C. Opis produktu/usługi</vt:lpstr>
      <vt:lpstr>Prezentacja programu PowerPoint</vt:lpstr>
      <vt:lpstr>D. Analiza rynku</vt:lpstr>
      <vt:lpstr>Prezentacja programu PowerPoint</vt:lpstr>
      <vt:lpstr>E. Strategia marketingowa</vt:lpstr>
      <vt:lpstr>Prezentacja programu PowerPoint</vt:lpstr>
      <vt:lpstr>F. Analiza zarządzania i działania</vt:lpstr>
      <vt:lpstr>H. Analiza finansowa</vt:lpstr>
      <vt:lpstr>I. Wnioski i podsumowania</vt:lpstr>
      <vt:lpstr>J. Załączniki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BIZNESPLAN</dc:title>
  <dc:creator>x</dc:creator>
  <cp:lastModifiedBy>zshe4</cp:lastModifiedBy>
  <cp:revision>41</cp:revision>
  <dcterms:created xsi:type="dcterms:W3CDTF">2011-05-23T08:01:33Z</dcterms:created>
  <dcterms:modified xsi:type="dcterms:W3CDTF">2013-06-01T08:42:01Z</dcterms:modified>
</cp:coreProperties>
</file>