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9"/>
  </p:handoutMasterIdLst>
  <p:sldIdLst>
    <p:sldId id="256" r:id="rId2"/>
    <p:sldId id="258" r:id="rId3"/>
    <p:sldId id="260" r:id="rId4"/>
    <p:sldId id="276" r:id="rId5"/>
    <p:sldId id="277" r:id="rId6"/>
    <p:sldId id="272" r:id="rId7"/>
    <p:sldId id="275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0405C2F-5EB5-40FB-9EAE-ECF127218091}">
          <p14:sldIdLst>
            <p14:sldId id="256"/>
            <p14:sldId id="258"/>
          </p14:sldIdLst>
        </p14:section>
        <p14:section name="strona powrotna" id="{B8EDD401-99DA-4FA5-ADCB-432A82D85F99}">
          <p14:sldIdLst>
            <p14:sldId id="260"/>
          </p14:sldIdLst>
        </p14:section>
        <p14:section name="Zewnętrzne" id="{510AAE2F-3EB0-4C97-9ED7-133AFBD5802C}">
          <p14:sldIdLst>
            <p14:sldId id="276"/>
            <p14:sldId id="277"/>
            <p14:sldId id="272"/>
            <p14:sldId id="275"/>
          </p14:sldIdLst>
        </p14:section>
        <p14:section name="Wewnętrzne" id="{4CB3AE1A-D368-44E3-80A5-DA70A73BD782}">
          <p14:sldIdLst>
            <p14:sldId id="261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  <a:srgbClr val="CC0000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1298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CD24-3124-4F40-A4AF-57AB9B90FF0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D3E9-2AB8-4564-8ECE-1BAD848CE8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72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F14A5CE-8F80-4D1B-B06B-B9F386C38945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8795E43-AF79-4733-9F18-CBA46060CC3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jpe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jpe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0.jpe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3.jpeg"/><Relationship Id="rId2" Type="http://schemas.openxmlformats.org/officeDocument/2006/relationships/hyperlink" Target="logo_flaga_pol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hyperlink" Target="logo_flaga_polska.jpg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hyperlink" Target="logo_flaga_polska.jpg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microsoft.com/office/2007/relationships/hdphoto" Target="../media/hdphoto1.wdp"/><Relationship Id="rId5" Type="http://schemas.openxmlformats.org/officeDocument/2006/relationships/slide" Target="slide13.xml"/><Relationship Id="rId10" Type="http://schemas.openxmlformats.org/officeDocument/2006/relationships/image" Target="../media/image3.png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microsoft.com/office/2007/relationships/hdphoto" Target="../media/hdphoto1.wdp"/><Relationship Id="rId5" Type="http://schemas.openxmlformats.org/officeDocument/2006/relationships/slide" Target="slide13.xml"/><Relationship Id="rId10" Type="http://schemas.openxmlformats.org/officeDocument/2006/relationships/image" Target="../media/image3.png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3738" y="3933354"/>
            <a:ext cx="4716524" cy="1079971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7200" cap="none" spc="150" dirty="0" smtClean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FUNKCJE</a:t>
            </a:r>
            <a:endParaRPr lang="pl-PL" sz="7200" cap="none" spc="150" dirty="0">
              <a:ln w="11430"/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015716" y="5013325"/>
            <a:ext cx="5112568" cy="107997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7200" dirty="0" smtClean="0">
                <a:ln w="0"/>
                <a:gradFill flip="none" rotWithShape="1">
                  <a:gsLst>
                    <a:gs pos="0">
                      <a:srgbClr val="FF3333">
                        <a:shade val="30000"/>
                        <a:satMod val="115000"/>
                      </a:srgbClr>
                    </a:gs>
                    <a:gs pos="50000">
                      <a:srgbClr val="FF3333">
                        <a:shade val="67500"/>
                        <a:satMod val="115000"/>
                      </a:srgbClr>
                    </a:gs>
                    <a:gs pos="100000">
                      <a:srgbClr val="FF333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PAŃSTWA</a:t>
            </a:r>
            <a:endParaRPr lang="pl-PL" sz="7200" dirty="0">
              <a:ln w="0"/>
              <a:gradFill flip="none" rotWithShape="1">
                <a:gsLst>
                  <a:gs pos="0">
                    <a:srgbClr val="FF3333">
                      <a:shade val="30000"/>
                      <a:satMod val="115000"/>
                    </a:srgbClr>
                  </a:gs>
                  <a:gs pos="50000">
                    <a:srgbClr val="FF3333">
                      <a:shade val="67500"/>
                      <a:satMod val="115000"/>
                    </a:srgbClr>
                  </a:gs>
                  <a:gs pos="100000">
                    <a:srgbClr val="FF33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C:\Users\Crisj\Documents\prezentacja\mapa_pol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-859438"/>
            <a:ext cx="5688632" cy="48278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79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365501" y="1602494"/>
            <a:ext cx="839793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TWORZENIE OBOWIĄZUJĄCEGO PRAWA</a:t>
            </a:r>
            <a:endParaRPr lang="pl-PL" sz="24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341996" y="2636912"/>
            <a:ext cx="662473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Tworzenie ustaw, uchwał , rozporządzeń i innych przepisów prawnych regulujących wszystkie aspekty życia społecznego </a:t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 gospodarczego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Ustalenie zasad korzystania z zasobów, dóbr i usług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Prawna ochrona własności prywatnej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Ochrona przed nieuczciwą konkurencją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Ochrona konsumenta</a:t>
            </a:r>
            <a:endParaRPr lang="pl-P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 descr="C:\Users\Crisj\Documents\prezentacja\wag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89617"/>
            <a:ext cx="3810000" cy="2578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15515" y="1644813"/>
            <a:ext cx="8649953" cy="3462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165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ZAPEWNIENIE PORZĄDKU I BEZPIECZEŃSTWA OBYWATELI NA TERENIE KRAJU</a:t>
            </a:r>
            <a:endParaRPr lang="pl-PL" sz="165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329409" y="3018852"/>
            <a:ext cx="582419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Utrzymywanie policji oraz innych służb porządkowych i wyposażenie ich w niezbędne środki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Działalność wywiadu </a:t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 kontrwywiadu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Tworzenie systemu sądownictwa </a:t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 więziennictwa</a:t>
            </a: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05064"/>
            <a:ext cx="2466975" cy="22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7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36309" y="1587105"/>
            <a:ext cx="8649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ZARZĄDZANIE FINANSAMI KRAJU</a:t>
            </a:r>
            <a:endParaRPr lang="pl-PL" sz="24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329408" y="2686217"/>
            <a:ext cx="58267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REGULOWANIE ILOŚCI PIENIĄDZA </a:t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W OBIEGU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UTRZYMYWANIE REZERW DEWIZOWYCH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SKUP WALUTY NA RYNKU WEWNĘTRZNYM W CELU UTRZYMANIA KURSU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EMISJA PIENIĄDZA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EMISJA WŁASNYCH PAPIERÓW WARTOŚCIOWYCH – NP. OBLIGACJI SKARBU PAŃSTWA</a:t>
            </a: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3" name="Picture 5" descr="C:\Users\Crisj\Documents\prezentacja\swinka-skarbonka-leicester__vb__6235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6946"/>
            <a:ext cx="2621740" cy="2477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36309" y="1587105"/>
            <a:ext cx="8649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STABILIZACJA I ROZWÓJ GOSPODARKI</a:t>
            </a:r>
            <a:endParaRPr lang="pl-PL" sz="24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88036" y="2442459"/>
            <a:ext cx="628020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Zapewnienie odpowiedniego poziomu dochodów (np. ustalenie płacy minimalnej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Bezpośrednie finansowanie i wspieranie strategicznych gałęzi gospodarki (transport, łączność, energetyka)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Utrzymywanie odpowiedniego poziomu cen przez skupowanie i późniejszą sprzedaż nadmiaru niektórych towarów, np.: interwencyjny skup zboża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Przeciwdziałanie bezrobociu i inflacji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Tworzenie systemu podatkowego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Wydawanie koncesji na prowadzenie działalności określonego typu (np. handel bronią, wydobycie kruszców)</a:t>
            </a:r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6" name="Picture 4" descr="C:\Users\Crisj\Documents\prezentacja\Polska_gospodark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41" y="3219926"/>
            <a:ext cx="2400021" cy="22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59317" y="6586876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36309" y="1587105"/>
            <a:ext cx="864995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ZAPEWNIENIE OBYWATELOM OPIEKI SOCJALNEJ I ZDROWOTNEJ</a:t>
            </a:r>
            <a:endParaRPr lang="pl-PL" sz="20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67543" y="3180299"/>
            <a:ext cx="5688633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UZBEZPIECZENIA SPOŁECZNE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SYSTEM POMOCY SPOŁECZNEJ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ZASIŁKI DLA BEZROBOTNYCH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REGULACJE PRAWNE DOTYCZĄCE WARUNKÓW PRACY I PŁACY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POWSZECHNA I BEZPŁATNA OPIEKA LEKARSKA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OCHRONA OBYWATELI PRZED EPIDEMIAMI </a:t>
            </a:r>
            <a:b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</a:b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INNYMI ZAGROŻENIAMI ZDROWIA I ŻYCIA</a:t>
            </a: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 descr="C:\Users\Crisj\Documents\prezentacja\Kolejka_pod_przychodnia_37948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25" y="2706649"/>
            <a:ext cx="3618691" cy="2371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36309" y="1587105"/>
            <a:ext cx="8649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ORGANIZACJA SYSTEMU EDUKACJI</a:t>
            </a:r>
            <a:endParaRPr lang="pl-PL" sz="24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89233" y="3742127"/>
            <a:ext cx="52348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Finansowanie szkolnictwa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Wprowadzenie obowiązku szkolnego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Nadzór nad systemem szkolnictwa</a:t>
            </a: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6" name="Picture 4" descr="C:\Users\Crisj\Documents\prezentacja\Bez tytuł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79" y="3121372"/>
            <a:ext cx="3819525" cy="1314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36309" y="1587105"/>
            <a:ext cx="8649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TROSKA O KULTURĘ I DZIEDZICTWO NARODOWE</a:t>
            </a:r>
            <a:endParaRPr lang="pl-PL" sz="24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91198" y="3222221"/>
            <a:ext cx="523489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OCHRONA ZABYTKÓW, DZIEŁ SZTUKI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DOTACJE I FINANSOWANIE INSTYTUCJI ZWIĄZANYCH Z KULTURĄ I SZTUKĄ, SZKÓŁ ARTYSTYCZNYCH, PRZEDSIĘWZIĘĆ PROMUJĄCYCH KULTURĘ I SZTUKĘ</a:t>
            </a: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 descr="C:\Users\Crisj\Documents\prezentacja\2006_12_02_-_001_-_Palac_Kultury_i_Nau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54" y="2704826"/>
            <a:ext cx="2865633" cy="315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file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3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hlinkClick r:id="rId2" action="ppaction://hlinkfile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2" action="ppaction://hlinkfile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2" action="ppaction://hlinkfile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2" action="ppaction://hlinkfile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2" action="ppaction://hlinkfile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2" action="ppaction://hlinkfile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2" action="ppaction://hlinkfile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2" action="ppaction://hlinkfile"/>
          </p:cNvPr>
          <p:cNvSpPr txBox="1"/>
          <p:nvPr/>
        </p:nvSpPr>
        <p:spPr>
          <a:xfrm>
            <a:off x="236309" y="1587105"/>
            <a:ext cx="8649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OCHRONA ŚRODOWISKA NATURALNEGO</a:t>
            </a:r>
            <a:endParaRPr lang="pl-PL" sz="24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51752" y="2449388"/>
            <a:ext cx="559297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Finansowanie działań uświadamiających potrzebę ochrony środowiska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Nakładanie kar pieniężnych na przedsiębiorstwa zanieczyszczające środowisko naturalne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Dofinansowywanie budowy infrastruktury służącej ochronie środowiska, np. oczyszczalnie ścieków, instalacja filtrów, recykling, segregacja odpadów, oszczędność energii i zasobów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Tworzenie i utrzymywanie parków narodowych, rezerwatów przyrody</a:t>
            </a:r>
          </a:p>
        </p:txBody>
      </p:sp>
      <p:sp>
        <p:nvSpPr>
          <p:cNvPr id="3" name="Przycisk akcji: Wstecz lub Poprzedni 2">
            <a:hlinkClick r:id="rId6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 descr="C:\Users\Crisj\Documents\prezentacja\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93919"/>
            <a:ext cx="2783289" cy="2081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/>
      <p:bldP spid="26" grpId="0" animBg="1"/>
      <p:bldP spid="3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717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zycisk akcji: niestandardowy 7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213738" y="3933354"/>
            <a:ext cx="4716524" cy="107997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7200" cap="none" spc="150" dirty="0" smtClean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FUNKCJE</a:t>
            </a:r>
            <a:endParaRPr lang="pl-PL" sz="7200" cap="none" spc="150" dirty="0">
              <a:ln w="11430"/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ytuł 1">
            <a:hlinkClick r:id="rId4" action="ppaction://hlinksldjump"/>
          </p:cNvPr>
          <p:cNvSpPr txBox="1">
            <a:spLocks/>
          </p:cNvSpPr>
          <p:nvPr/>
        </p:nvSpPr>
        <p:spPr>
          <a:xfrm>
            <a:off x="251520" y="5367934"/>
            <a:ext cx="4104456" cy="539986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3333">
                        <a:shade val="30000"/>
                        <a:satMod val="115000"/>
                      </a:srgbClr>
                    </a:gs>
                    <a:gs pos="50000">
                      <a:srgbClr val="FF3333">
                        <a:shade val="67500"/>
                        <a:satMod val="115000"/>
                      </a:srgbClr>
                    </a:gs>
                    <a:gs pos="100000">
                      <a:srgbClr val="FF333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0">
                    <a:srgbClr val="FF3333">
                      <a:shade val="30000"/>
                      <a:satMod val="115000"/>
                    </a:srgbClr>
                  </a:gs>
                  <a:gs pos="50000">
                    <a:srgbClr val="FF3333">
                      <a:shade val="67500"/>
                      <a:satMod val="115000"/>
                    </a:srgbClr>
                  </a:gs>
                  <a:gs pos="100000">
                    <a:srgbClr val="FF33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ytuł 1">
            <a:hlinkClick r:id="rId5" action="ppaction://hlinksldjump"/>
          </p:cNvPr>
          <p:cNvSpPr txBox="1">
            <a:spLocks/>
          </p:cNvSpPr>
          <p:nvPr/>
        </p:nvSpPr>
        <p:spPr>
          <a:xfrm>
            <a:off x="4860032" y="5365956"/>
            <a:ext cx="4023084" cy="539986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3333">
                        <a:shade val="30000"/>
                        <a:satMod val="115000"/>
                      </a:srgbClr>
                    </a:gs>
                    <a:gs pos="50000">
                      <a:srgbClr val="FF3333">
                        <a:shade val="67500"/>
                        <a:satMod val="115000"/>
                      </a:srgbClr>
                    </a:gs>
                    <a:gs pos="100000">
                      <a:srgbClr val="FF333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ZEWNĘTRZNE</a:t>
            </a:r>
            <a:endParaRPr lang="pl-PL" sz="4000" dirty="0">
              <a:ln w="0"/>
              <a:gradFill flip="none" rotWithShape="1">
                <a:gsLst>
                  <a:gs pos="0">
                    <a:srgbClr val="FF3333">
                      <a:shade val="30000"/>
                      <a:satMod val="115000"/>
                    </a:srgbClr>
                  </a:gs>
                  <a:gs pos="50000">
                    <a:srgbClr val="FF3333">
                      <a:shade val="67500"/>
                      <a:satMod val="115000"/>
                    </a:srgbClr>
                  </a:gs>
                  <a:gs pos="100000">
                    <a:srgbClr val="FF33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2015716" y="5013325"/>
            <a:ext cx="5112568" cy="107997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7200" dirty="0" smtClean="0">
                <a:ln w="0"/>
                <a:gradFill flip="none" rotWithShape="1">
                  <a:gsLst>
                    <a:gs pos="0">
                      <a:srgbClr val="FF3333">
                        <a:shade val="30000"/>
                        <a:satMod val="115000"/>
                      </a:srgbClr>
                    </a:gs>
                    <a:gs pos="50000">
                      <a:srgbClr val="FF3333">
                        <a:shade val="67500"/>
                        <a:satMod val="115000"/>
                      </a:srgbClr>
                    </a:gs>
                    <a:gs pos="100000">
                      <a:srgbClr val="FF333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PAŃSTWA</a:t>
            </a:r>
            <a:endParaRPr lang="pl-PL" sz="7200" dirty="0">
              <a:ln w="0"/>
              <a:gradFill flip="none" rotWithShape="1">
                <a:gsLst>
                  <a:gs pos="0">
                    <a:srgbClr val="FF3333">
                      <a:shade val="30000"/>
                      <a:satMod val="115000"/>
                    </a:srgbClr>
                  </a:gs>
                  <a:gs pos="50000">
                    <a:srgbClr val="FF3333">
                      <a:shade val="67500"/>
                      <a:satMod val="115000"/>
                    </a:srgbClr>
                  </a:gs>
                  <a:gs pos="100000">
                    <a:srgbClr val="FF33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5" descr="C:\Users\Crisj\Documents\prezentacja\mapa_pols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-859438"/>
            <a:ext cx="5688632" cy="48278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1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213738" y="3933354"/>
            <a:ext cx="4716524" cy="107997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7200" cap="none" spc="150" dirty="0" smtClean="0">
                <a:ln w="11430"/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FUNKCJE</a:t>
            </a:r>
            <a:endParaRPr lang="pl-PL" sz="7200" cap="none" spc="150" dirty="0">
              <a:ln w="11430"/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ytuł 1">
            <a:hlinkClick r:id="rId2" action="ppaction://hlinksldjump"/>
          </p:cNvPr>
          <p:cNvSpPr txBox="1">
            <a:spLocks/>
          </p:cNvSpPr>
          <p:nvPr/>
        </p:nvSpPr>
        <p:spPr>
          <a:xfrm>
            <a:off x="251520" y="5367934"/>
            <a:ext cx="4104456" cy="539986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3333">
                        <a:shade val="30000"/>
                        <a:satMod val="115000"/>
                      </a:srgbClr>
                    </a:gs>
                    <a:gs pos="50000">
                      <a:srgbClr val="FF3333">
                        <a:shade val="67500"/>
                        <a:satMod val="115000"/>
                      </a:srgbClr>
                    </a:gs>
                    <a:gs pos="100000">
                      <a:srgbClr val="FF333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0">
                    <a:srgbClr val="FF3333">
                      <a:shade val="30000"/>
                      <a:satMod val="115000"/>
                    </a:srgbClr>
                  </a:gs>
                  <a:gs pos="50000">
                    <a:srgbClr val="FF3333">
                      <a:shade val="67500"/>
                      <a:satMod val="115000"/>
                    </a:srgbClr>
                  </a:gs>
                  <a:gs pos="100000">
                    <a:srgbClr val="FF33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ytuł 1">
            <a:hlinkClick r:id="rId3" action="ppaction://hlinksldjump"/>
          </p:cNvPr>
          <p:cNvSpPr txBox="1">
            <a:spLocks/>
          </p:cNvSpPr>
          <p:nvPr/>
        </p:nvSpPr>
        <p:spPr>
          <a:xfrm>
            <a:off x="4860032" y="5365956"/>
            <a:ext cx="4023084" cy="539986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3333">
                        <a:shade val="30000"/>
                        <a:satMod val="115000"/>
                      </a:srgbClr>
                    </a:gs>
                    <a:gs pos="50000">
                      <a:srgbClr val="FF3333">
                        <a:shade val="67500"/>
                        <a:satMod val="115000"/>
                      </a:srgbClr>
                    </a:gs>
                    <a:gs pos="100000">
                      <a:srgbClr val="FF333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ZEWNĘTRZNE</a:t>
            </a:r>
            <a:endParaRPr lang="pl-PL" sz="4000" dirty="0">
              <a:ln w="0"/>
              <a:gradFill flip="none" rotWithShape="1">
                <a:gsLst>
                  <a:gs pos="0">
                    <a:srgbClr val="FF3333">
                      <a:shade val="30000"/>
                      <a:satMod val="115000"/>
                    </a:srgbClr>
                  </a:gs>
                  <a:gs pos="50000">
                    <a:srgbClr val="FF3333">
                      <a:shade val="67500"/>
                      <a:satMod val="115000"/>
                    </a:srgbClr>
                  </a:gs>
                  <a:gs pos="100000">
                    <a:srgbClr val="FF33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717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zycisk akcji: niestandardowy 6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5" descr="C:\Users\Crisj\Documents\prezentacja\mapa_pols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-859438"/>
            <a:ext cx="5688632" cy="48278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6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>
            <a:hlinkClick r:id="rId2" action="ppaction://hlinksldjump"/>
          </p:cNvPr>
          <p:cNvSpPr/>
          <p:nvPr/>
        </p:nvSpPr>
        <p:spPr>
          <a:xfrm>
            <a:off x="215516" y="1575030"/>
            <a:ext cx="8712968" cy="206999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>
            <a:hlinkClick r:id="rId3" action="ppaction://hlinksldjump"/>
          </p:cNvPr>
          <p:cNvSpPr/>
          <p:nvPr/>
        </p:nvSpPr>
        <p:spPr>
          <a:xfrm>
            <a:off x="215516" y="4099384"/>
            <a:ext cx="8712968" cy="206592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sldjump"/>
          </p:cNvPr>
          <p:cNvSpPr txBox="1"/>
          <p:nvPr/>
        </p:nvSpPr>
        <p:spPr>
          <a:xfrm>
            <a:off x="467543" y="2132973"/>
            <a:ext cx="8397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przed agresją ze strony innych państw </a:t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zapewnienie obywatelom bezpieczeństwa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3" action="ppaction://hlinksldjump"/>
          </p:cNvPr>
          <p:cNvSpPr txBox="1"/>
          <p:nvPr/>
        </p:nvSpPr>
        <p:spPr>
          <a:xfrm>
            <a:off x="401418" y="4870734"/>
            <a:ext cx="839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Współpraca z innymi państwami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ZEWNĘTRZNE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zycisk akcji: Początek 25">
            <a:hlinkClick r:id="rId6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3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>
            <a:hlinkClick r:id="rId2" action="ppaction://hlinksldjump"/>
          </p:cNvPr>
          <p:cNvSpPr/>
          <p:nvPr/>
        </p:nvSpPr>
        <p:spPr>
          <a:xfrm>
            <a:off x="215516" y="1575030"/>
            <a:ext cx="8712968" cy="206999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>
            <a:hlinkClick r:id="rId3" action="ppaction://hlinksldjump"/>
          </p:cNvPr>
          <p:cNvSpPr/>
          <p:nvPr/>
        </p:nvSpPr>
        <p:spPr>
          <a:xfrm>
            <a:off x="215516" y="4099384"/>
            <a:ext cx="8712968" cy="206592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sldjump"/>
          </p:cNvPr>
          <p:cNvSpPr txBox="1"/>
          <p:nvPr/>
        </p:nvSpPr>
        <p:spPr>
          <a:xfrm>
            <a:off x="467543" y="2132973"/>
            <a:ext cx="8397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przed agresją ze strony innych państw </a:t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zapewnienie obywatelom bezpieczeństwa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3" action="ppaction://hlinksldjump"/>
          </p:cNvPr>
          <p:cNvSpPr txBox="1"/>
          <p:nvPr/>
        </p:nvSpPr>
        <p:spPr>
          <a:xfrm>
            <a:off x="401418" y="4870734"/>
            <a:ext cx="839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Współpraca z innymi państwami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ZEWNĘTRZNE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zycisk akcji: Początek 25">
            <a:hlinkClick r:id="rId6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5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9" name="Prostokąt z rogami zaokrąglonymi po przekątnej 48"/>
          <p:cNvSpPr/>
          <p:nvPr/>
        </p:nvSpPr>
        <p:spPr>
          <a:xfrm>
            <a:off x="215516" y="4293096"/>
            <a:ext cx="8712968" cy="1800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8" name="Prostokąt z rogami zaokrąglonymi po przekątnej 47"/>
          <p:cNvSpPr/>
          <p:nvPr/>
        </p:nvSpPr>
        <p:spPr>
          <a:xfrm>
            <a:off x="235734" y="1844824"/>
            <a:ext cx="8712968" cy="1800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hlinkClick r:id="rId2" action="ppaction://hlinksldjump"/>
          </p:cNvPr>
          <p:cNvSpPr txBox="1"/>
          <p:nvPr/>
        </p:nvSpPr>
        <p:spPr>
          <a:xfrm>
            <a:off x="480358" y="4931586"/>
            <a:ext cx="839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Współpraca z innymi państwami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0" name="pole tekstowe 49">
            <a:hlinkClick r:id="rId3" action="ppaction://hlinksldjump"/>
          </p:cNvPr>
          <p:cNvSpPr txBox="1"/>
          <p:nvPr/>
        </p:nvSpPr>
        <p:spPr>
          <a:xfrm>
            <a:off x="467541" y="2267870"/>
            <a:ext cx="8397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Obrona przed agresją ze strony innych państw i zapewnienie obywatelom bezpieczeństwa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289066" y="2623934"/>
            <a:ext cx="5598156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UTRZYMYWANIE WOJSKA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UZYSKIWANIE GWARANCJI BEZPIECZEŃSTWA I ZAWIERANIE SOJUSZY WOJSKOWYCH ORAZ PAKTÓW </a:t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O NIEAGRESJI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DZIAŁALNOŚĆWYWIADU </a:t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I KONTRWYWIADU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PRZECIWDZIAŁANIE PRZESTĘPCZOŚCI MIĘDZYNARODOWEJ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W RAZIE KONIECZNOŚCI PROWADZENIE DZIAŁAŃ WOJENNYCH</a:t>
            </a:r>
            <a:endParaRPr lang="pl-P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zycisk akcji: Początek 13">
            <a:hlinkClick r:id="rId4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ZEWNĘTRZNE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7" action="ppaction://hlinkfile"/>
          </p:cNvPr>
          <p:cNvSpPr txBox="1"/>
          <p:nvPr/>
        </p:nvSpPr>
        <p:spPr>
          <a:xfrm>
            <a:off x="289066" y="1525550"/>
            <a:ext cx="84888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16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OBRONA PRZED AGRESJĄ ZE STRONY INNYCH PAŃSTW I ZAPEWNIENIE OBYWATELON BEZPIECZEŃSTWA</a:t>
            </a:r>
            <a:endParaRPr lang="pl-PL" sz="16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zycisk akcji: Wstecz lub Poprzedni 2">
            <a:hlinkClick r:id="rId8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8" name="Picture 2" descr="C:\Users\Crisj\Documents\prezentacja\4_pancer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46" y="3245271"/>
            <a:ext cx="3009900" cy="223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1" grpId="0"/>
      <p:bldP spid="50" grpId="0"/>
      <p:bldP spid="26" grpId="0" animBg="1"/>
      <p:bldP spid="30" grpId="0"/>
      <p:bldP spid="27" grpId="0" animBg="1"/>
      <p:bldP spid="2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9" name="Prostokąt z rogami zaokrąglonymi po przekątnej 48"/>
          <p:cNvSpPr/>
          <p:nvPr/>
        </p:nvSpPr>
        <p:spPr>
          <a:xfrm>
            <a:off x="215516" y="4293096"/>
            <a:ext cx="8712968" cy="1800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8" name="Prostokąt z rogami zaokrąglonymi po przekątnej 47"/>
          <p:cNvSpPr/>
          <p:nvPr/>
        </p:nvSpPr>
        <p:spPr>
          <a:xfrm>
            <a:off x="235734" y="1844824"/>
            <a:ext cx="8712968" cy="1800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hlinkClick r:id="rId2" action="ppaction://hlinksldjump"/>
          </p:cNvPr>
          <p:cNvSpPr txBox="1"/>
          <p:nvPr/>
        </p:nvSpPr>
        <p:spPr>
          <a:xfrm>
            <a:off x="480358" y="4931586"/>
            <a:ext cx="839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Współpraca z innymi państwami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0" name="pole tekstowe 49">
            <a:hlinkClick r:id="rId3" action="ppaction://hlinksldjump"/>
          </p:cNvPr>
          <p:cNvSpPr txBox="1"/>
          <p:nvPr/>
        </p:nvSpPr>
        <p:spPr>
          <a:xfrm>
            <a:off x="467541" y="2267870"/>
            <a:ext cx="8397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Obrona przed agresją ze strony innych państw i zapewnienie obywatelom bezpieczeństwa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 useBgFill="1">
        <p:nvSpPr>
          <p:cNvPr id="26" name="Prostokąt z rogami zaokrąglonymi po przekątnej 25"/>
          <p:cNvSpPr/>
          <p:nvPr/>
        </p:nvSpPr>
        <p:spPr>
          <a:xfrm>
            <a:off x="215516" y="2200400"/>
            <a:ext cx="8712968" cy="43249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243617" y="2777822"/>
            <a:ext cx="544986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Prowadzenie wymiany handlowej z zagranicą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Inwestowanie za granicą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Rozwój technik informatycznych </a:t>
            </a: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</a:b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pl-P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komunikacyjnych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Kształtowanie pozytywnego wizerunku państwa na arenie </a:t>
            </a:r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międzynarodowej</a:t>
            </a:r>
            <a:endParaRPr lang="pl-P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Przycisk akcji: Początek 13">
            <a:hlinkClick r:id="rId4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ZEWNĘTRZNE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27" name="Prostokąt z rogami zaokrąglonymi po przekątnej 26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7" action="ppaction://hlinkfile"/>
          </p:cNvPr>
          <p:cNvSpPr txBox="1"/>
          <p:nvPr/>
        </p:nvSpPr>
        <p:spPr>
          <a:xfrm>
            <a:off x="289066" y="1587105"/>
            <a:ext cx="84888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24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WSPÓŁPRACA Z NNYMI PAŃSTWAMI</a:t>
            </a:r>
          </a:p>
        </p:txBody>
      </p:sp>
      <p:sp>
        <p:nvSpPr>
          <p:cNvPr id="3" name="Przycisk akcji: Wstecz lub Poprzedni 2">
            <a:hlinkClick r:id="rId8" action="ppaction://hlinksldjump" highlightClick="1"/>
          </p:cNvPr>
          <p:cNvSpPr/>
          <p:nvPr/>
        </p:nvSpPr>
        <p:spPr>
          <a:xfrm>
            <a:off x="1583668" y="6653835"/>
            <a:ext cx="468052" cy="144016"/>
          </a:xfrm>
          <a:prstGeom prst="actionButtonBackPrevious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2" descr="C:\Users\Crisj\Documents\prezentacja\tusk_i_merkel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572000" y="3501008"/>
            <a:ext cx="4187051" cy="974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1" grpId="0"/>
      <p:bldP spid="50" grpId="0"/>
      <p:bldP spid="26" grpId="0" animBg="1"/>
      <p:bldP spid="30" grpId="0"/>
      <p:bldP spid="27" grpId="0" animBg="1"/>
      <p:bldP spid="2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sldjump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pole tekstowe 14">
            <a:hlinkClick r:id="rId3" action="ppaction://hlinksldjump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4" action="ppaction://hlinksldjump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5" action="ppaction://hlinksldjump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6" action="ppaction://hlinksldjump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7" action="ppaction://hlinksldjump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8" action="ppaction://hlinksldjump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9" action="ppaction://hlinksldjump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zycisk akcji: Początek 25">
            <a:hlinkClick r:id="rId12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9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gradFill flip="none" rotWithShape="1">
            <a:gsLst>
              <a:gs pos="24000">
                <a:srgbClr val="C00000"/>
              </a:gs>
              <a:gs pos="69000">
                <a:schemeClr val="bg1"/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Prostokąt z rogami zaokrąglonymi po przekątnej 8"/>
          <p:cNvSpPr/>
          <p:nvPr/>
        </p:nvSpPr>
        <p:spPr>
          <a:xfrm>
            <a:off x="215516" y="15750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4" name="Prostokąt z rogami zaokrąglonymi po przekątnej 33"/>
          <p:cNvSpPr/>
          <p:nvPr/>
        </p:nvSpPr>
        <p:spPr>
          <a:xfrm>
            <a:off x="215516" y="22004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5" name="Prostokąt z rogami zaokrąglonymi po przekątnej 34"/>
          <p:cNvSpPr/>
          <p:nvPr/>
        </p:nvSpPr>
        <p:spPr>
          <a:xfrm>
            <a:off x="215516" y="285093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6" name="Prostokąt z rogami zaokrąglonymi po przekątnej 35"/>
          <p:cNvSpPr/>
          <p:nvPr/>
        </p:nvSpPr>
        <p:spPr>
          <a:xfrm>
            <a:off x="215516" y="3476300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7" name="Prostokąt z rogami zaokrąglonymi po przekątnej 36"/>
          <p:cNvSpPr/>
          <p:nvPr/>
        </p:nvSpPr>
        <p:spPr>
          <a:xfrm>
            <a:off x="215516" y="40993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8" name="Prostokąt z rogami zaokrąglonymi po przekątnej 37"/>
          <p:cNvSpPr/>
          <p:nvPr/>
        </p:nvSpPr>
        <p:spPr>
          <a:xfrm>
            <a:off x="215516" y="47247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39" name="Prostokąt z rogami zaokrąglonymi po przekątnej 38"/>
          <p:cNvSpPr/>
          <p:nvPr/>
        </p:nvSpPr>
        <p:spPr>
          <a:xfrm>
            <a:off x="215516" y="537528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40" name="Prostokąt z rogami zaokrąglonymi po przekątnej 39"/>
          <p:cNvSpPr/>
          <p:nvPr/>
        </p:nvSpPr>
        <p:spPr>
          <a:xfrm>
            <a:off x="215516" y="6000654"/>
            <a:ext cx="8712968" cy="4858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hlinkClick r:id="rId2" action="ppaction://hlinksldjump"/>
          </p:cNvPr>
          <p:cNvSpPr txBox="1"/>
          <p:nvPr/>
        </p:nvSpPr>
        <p:spPr>
          <a:xfrm>
            <a:off x="467543" y="1633272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Tworzenie obowiązującego prawa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pole tekstowe 14">
            <a:hlinkClick r:id="rId3" action="ppaction://hlinksldjump"/>
          </p:cNvPr>
          <p:cNvSpPr txBox="1"/>
          <p:nvPr/>
        </p:nvSpPr>
        <p:spPr>
          <a:xfrm>
            <a:off x="467543" y="224933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porządku i bezpieczeństwa  obywateli  na terenie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pole tekstowe 15">
            <a:hlinkClick r:id="rId4" action="ppaction://hlinksldjump"/>
          </p:cNvPr>
          <p:cNvSpPr txBox="1"/>
          <p:nvPr/>
        </p:nvSpPr>
        <p:spPr>
          <a:xfrm>
            <a:off x="467542" y="289378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Zarządzanie finansami kraju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pole tekstowe 16">
            <a:hlinkClick r:id="rId5" action="ppaction://hlinksldjump"/>
          </p:cNvPr>
          <p:cNvSpPr txBox="1"/>
          <p:nvPr/>
        </p:nvSpPr>
        <p:spPr>
          <a:xfrm>
            <a:off x="467541" y="3519153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Stabilizacja i rozwój gospodarki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pole tekstowe 17">
            <a:hlinkClick r:id="rId6" action="ppaction://hlinksldjump"/>
          </p:cNvPr>
          <p:cNvSpPr txBox="1"/>
          <p:nvPr/>
        </p:nvSpPr>
        <p:spPr>
          <a:xfrm>
            <a:off x="467543" y="41422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Zapewnienie obywatelom opieki socjalnej i zdrowotnej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pole tekstowe 18">
            <a:hlinkClick r:id="rId7" action="ppaction://hlinksldjump"/>
          </p:cNvPr>
          <p:cNvSpPr txBox="1"/>
          <p:nvPr/>
        </p:nvSpPr>
        <p:spPr>
          <a:xfrm>
            <a:off x="467536" y="47676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Organizacja systemu edukacji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pole tekstowe 19">
            <a:hlinkClick r:id="rId8" action="ppaction://hlinksldjump"/>
          </p:cNvPr>
          <p:cNvSpPr txBox="1"/>
          <p:nvPr/>
        </p:nvSpPr>
        <p:spPr>
          <a:xfrm>
            <a:off x="467537" y="541813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Troska o kulturę i dziedzictwo narodowe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pole tekstowe 20">
            <a:hlinkClick r:id="rId9" action="ppaction://hlinksldjump"/>
          </p:cNvPr>
          <p:cNvSpPr txBox="1"/>
          <p:nvPr/>
        </p:nvSpPr>
        <p:spPr>
          <a:xfrm>
            <a:off x="467538" y="6043507"/>
            <a:ext cx="839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Ochrona środowiska naturalnego</a:t>
            </a:r>
            <a:endParaRPr lang="pl-PL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2375756" y="116632"/>
            <a:ext cx="4392488" cy="11152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z="4000" dirty="0" smtClean="0">
                <a:ln w="0"/>
                <a:gradFill flip="none" rotWithShape="1">
                  <a:gsLst>
                    <a:gs pos="0">
                      <a:srgbClr val="FF7171"/>
                    </a:gs>
                    <a:gs pos="60000">
                      <a:schemeClr val="bg1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Funkcje</a:t>
            </a:r>
            <a:r>
              <a:rPr lang="pl-PL" sz="4000" dirty="0" smtClean="0">
                <a:ln w="0"/>
                <a:gradFill flip="none" rotWithShape="1">
                  <a:gsLst>
                    <a:gs pos="67000">
                      <a:schemeClr val="tx1">
                        <a:lumMod val="95000"/>
                      </a:schemeClr>
                    </a:gs>
                    <a:gs pos="3000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4000" dirty="0" smtClean="0">
                <a:ln w="0"/>
                <a:gradFill flip="none" rotWithShape="1">
                  <a:gsLst>
                    <a:gs pos="53000">
                      <a:srgbClr val="FF7171"/>
                    </a:gs>
                    <a:gs pos="0">
                      <a:srgbClr val="CC0000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WEWNĘTRZNE</a:t>
            </a:r>
            <a:endParaRPr lang="pl-PL" sz="4000" dirty="0">
              <a:ln w="0"/>
              <a:gradFill flip="none" rotWithShape="1">
                <a:gsLst>
                  <a:gs pos="53000">
                    <a:srgbClr val="FF7171"/>
                  </a:gs>
                  <a:gs pos="0">
                    <a:srgbClr val="CC0000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3" descr="C:\Users\Crisj\Documents\prezentacja\xx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halkSketch/>
                    </a14:imgEffect>
                    <a14:imgEffect>
                      <a14:sharpenSoften amount="-8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6" y="6597352"/>
            <a:ext cx="301135" cy="26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zycisk akcji: niestandardowy 24">
            <a:hlinkClick r:id="" action="ppaction://hlinkshowjump?jump=endshow" highlightClick="1"/>
          </p:cNvPr>
          <p:cNvSpPr/>
          <p:nvPr/>
        </p:nvSpPr>
        <p:spPr>
          <a:xfrm>
            <a:off x="8777916" y="6597352"/>
            <a:ext cx="339586" cy="26064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zycisk akcji: Początek 25">
            <a:hlinkClick r:id="rId12" action="ppaction://hlinksldjump" highlightClick="1"/>
          </p:cNvPr>
          <p:cNvSpPr/>
          <p:nvPr/>
        </p:nvSpPr>
        <p:spPr>
          <a:xfrm>
            <a:off x="1115616" y="6653835"/>
            <a:ext cx="468052" cy="144016"/>
          </a:xfrm>
          <a:prstGeom prst="actionButtonBeginning">
            <a:avLst/>
          </a:prstGeom>
          <a:solidFill>
            <a:srgbClr val="FF717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780</TotalTime>
  <Words>721</Words>
  <Application>Microsoft Office PowerPoint</Application>
  <PresentationFormat>Pokaz na ekranie (4:3)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BlackTie</vt:lpstr>
      <vt:lpstr>FUNKCJE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FUNKCJE PAŃSTWA</dc:title>
  <dc:creator>Crisj</dc:creator>
  <cp:lastModifiedBy>zshe4</cp:lastModifiedBy>
  <cp:revision>99</cp:revision>
  <dcterms:created xsi:type="dcterms:W3CDTF">2011-04-04T12:32:24Z</dcterms:created>
  <dcterms:modified xsi:type="dcterms:W3CDTF">2013-06-01T07:43:00Z</dcterms:modified>
</cp:coreProperties>
</file>