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67" r:id="rId16"/>
    <p:sldId id="268" r:id="rId17"/>
    <p:sldId id="273" r:id="rId18"/>
    <p:sldId id="274" r:id="rId19"/>
    <p:sldId id="275" r:id="rId20"/>
    <p:sldId id="269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05" autoAdjust="0"/>
    <p:restoredTop sz="86375" autoAdjust="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990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2D62DF-9B04-4D33-BFE3-547C7CD57261}" type="datetimeFigureOut">
              <a:rPr lang="pl-PL" smtClean="0"/>
              <a:t>19.04.2021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F2D11E2-E10D-4953-8137-DBB055A2E41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Katarzyna </a:t>
            </a:r>
            <a:r>
              <a:rPr lang="pl-PL" dirty="0" err="1" smtClean="0"/>
              <a:t>Palenceusz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Umiejętność zarządzania ryzykiem – o rodzajach ubezpieczeń, w tym emerytalnych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1420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Cel opłacania poszczególnych składek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Emerytalna – gromadzenie środków na kontach emerytalnych w ZUS, aby po osiągnięciu wieku emerytalnego mieć zapewnione dochody z emerytury</a:t>
            </a:r>
          </a:p>
          <a:p>
            <a:r>
              <a:rPr lang="pl-PL" dirty="0" smtClean="0"/>
              <a:t>Rentowa – gromadzenie środków aby zabezpieczyć pracownika na sytuację niemożliwości wykonywania pracy zarobkowej spowodowanej przewlekłą chorobą</a:t>
            </a:r>
          </a:p>
          <a:p>
            <a:r>
              <a:rPr lang="pl-PL" dirty="0" smtClean="0"/>
              <a:t>Chorobowa – gromadzenie środków na finansowanie różnorakich zasiłków wypłacanych z ZUS np. chorobowych, macierzyńskich, opiekuńczych</a:t>
            </a:r>
          </a:p>
          <a:p>
            <a:r>
              <a:rPr lang="pl-PL" dirty="0" smtClean="0"/>
              <a:t>Wypadkowa – gromadzenie środków na wypłaty zasiłków w przypadku wystąpienia chorób zawodowych i wypadków w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79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Zadanie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Hurtownia Artykułów Biurowych ZET zatrudnia dwie pracownice Annę Szulc, która zarabia 4200 zł brutto i Jarosława Kowala który zarabia 2800 zł brutto. Oblicz wysokości poszczególnych składek ZUS płaconych przez pracownika i pracodawcę. Zastanów się czy powyższe składki stanowią duże obciążenie w prowadzeniu działalności handlowej.</a:t>
            </a:r>
          </a:p>
          <a:p>
            <a:pPr marL="0" indent="0">
              <a:buNone/>
            </a:pPr>
            <a:r>
              <a:rPr lang="pl-PL" sz="2600" dirty="0" smtClean="0"/>
              <a:t>Wysokość składki wypadkowej w Handlu Hurtowym wynosi 1,47%, jednak w przypadku zatrudnienia 9 i mniej pracowników w każdej branży wynosi 1,67%.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97461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Pracownicze plany kapitałowe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dirty="0" smtClean="0"/>
              <a:t>To program oszczędnościowy skierowany do pracowników i pracodawców, którego celem jest umożliwienie osobom zatrudnionym gromadzenia dodatkowych środków na przyszłą emeryturę. Program ten ma stanowić dodatkowe zabezpieczanie wysokości przyszłych emerytur osób opłacających składki emerytalne i rentowe. W programie uczestniczą pracownicy w wieku 18 – 54 lata obligatoryjnie, jednak mają oni prawo zrezygnować z tego programu. Natomiast osoby w wieku 55 – 69 lat mogą uczestniczyć w tym programie po złożeniu </a:t>
            </a:r>
            <a:r>
              <a:rPr lang="pl-PL" dirty="0" err="1" smtClean="0"/>
              <a:t>wcześniejszczgo</a:t>
            </a:r>
            <a:r>
              <a:rPr lang="pl-PL" dirty="0" smtClean="0"/>
              <a:t> oświadczenia.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320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PPK stawki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444377"/>
              </p:ext>
            </p:extLst>
          </p:nvPr>
        </p:nvGraphicFramePr>
        <p:xfrm>
          <a:off x="457200" y="175260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Pracownik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Pracodawca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Budżet Państwa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2% wpłata podstawowa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1,5% wpłata podstawowa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250 zł wpłata powitalna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2% wpłata dodatkowa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2,5% wpłata dodatkowa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240 zł dopłata roczna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07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wyliczenia PPK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556792"/>
            <a:ext cx="79502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03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Ubezpieczenia gospodarcze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Wypadkowe – ten rodzaj ubezpieczenia obejmuje następstwa różnych wypadków, których konsekwencją może być utrata zdrowia, życia lub zdolności do wykonywania pracy zarobkowej. Może również obejmować wypłatę świadczenia rekompensującego w czasie pobytu w szpitalu.</a:t>
            </a:r>
          </a:p>
          <a:p>
            <a:r>
              <a:rPr lang="pl-PL" dirty="0" smtClean="0"/>
              <a:t>Na życie – ten rodzaj ubezpieczenia gwarantuje uposażonym wypłatę świadczenia w przypadku śmierci ubezpieczonego.</a:t>
            </a:r>
          </a:p>
          <a:p>
            <a:r>
              <a:rPr lang="pl-PL" dirty="0" smtClean="0"/>
              <a:t>Rzeczowe – to ubezpieczenie, które zabezpiecza elementy majątku ubezpieczycieli (np. nieruchomości, auto, dzieła sztuki) przed skutkami kradzieży, pożaru i innych zdarzeń losowych</a:t>
            </a:r>
          </a:p>
          <a:p>
            <a:r>
              <a:rPr lang="pl-PL" dirty="0" smtClean="0"/>
              <a:t>OC –  to ubezpieczenie, które zabezpiecza działania osób ubezpieczających  w sytuacji powodującej zniszczenie majątku innych osób (np. wypadek samochodowy)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5904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Ubezpieczenia w handlu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 przypadku prowadzenia działalności handlowej należy pamiętać, że obowiązkowo opłacamy:</a:t>
            </a:r>
          </a:p>
          <a:p>
            <a:pPr>
              <a:buFontTx/>
              <a:buChar char="-"/>
            </a:pPr>
            <a:r>
              <a:rPr lang="pl-PL" dirty="0" smtClean="0"/>
              <a:t>Ubezpieczenie społeczne jeśli zatrudniamy pracowników lub prowadzimy jednoosobową działalność gospodarczą</a:t>
            </a:r>
          </a:p>
          <a:p>
            <a:pPr>
              <a:buFontTx/>
              <a:buChar char="-"/>
            </a:pPr>
            <a:r>
              <a:rPr lang="pl-PL" dirty="0" smtClean="0"/>
              <a:t>OC od środków transportowych w przypadku ich posiadania</a:t>
            </a:r>
          </a:p>
          <a:p>
            <a:pPr marL="0" indent="0">
              <a:buNone/>
            </a:pPr>
            <a:r>
              <a:rPr lang="pl-PL" dirty="0" smtClean="0"/>
              <a:t>Dodatkowo w handlu możemy mieć do czynienia z ubezpieczeniami nieobowiązkowymi, takimi jak:</a:t>
            </a:r>
          </a:p>
          <a:p>
            <a:pPr>
              <a:buFontTx/>
              <a:buChar char="-"/>
            </a:pPr>
            <a:r>
              <a:rPr lang="pl-PL" dirty="0" smtClean="0"/>
              <a:t>Ubezpieczenie mienia firmy </a:t>
            </a:r>
          </a:p>
          <a:p>
            <a:pPr>
              <a:buFontTx/>
              <a:buChar char="-"/>
            </a:pPr>
            <a:r>
              <a:rPr lang="pl-PL" dirty="0" smtClean="0"/>
              <a:t>Ubezpieczenie OC firmy</a:t>
            </a:r>
          </a:p>
          <a:p>
            <a:pPr>
              <a:buFontTx/>
              <a:buChar char="-"/>
            </a:pPr>
            <a:r>
              <a:rPr lang="pl-PL" dirty="0" smtClean="0"/>
              <a:t>Grupowe ubezpieczenia na życie pracowników firmy, częściowo finansowane przez pracodawcę </a:t>
            </a:r>
          </a:p>
          <a:p>
            <a:pPr>
              <a:buFontTx/>
              <a:buChar char="-"/>
            </a:pPr>
            <a:r>
              <a:rPr lang="pl-PL" dirty="0" smtClean="0"/>
              <a:t>Ubezpieczenie przesyłek w przypadku prowadzenia działalności wysyłkowej</a:t>
            </a:r>
          </a:p>
          <a:p>
            <a:pPr>
              <a:buFontTx/>
              <a:buChar char="-"/>
            </a:pPr>
            <a:r>
              <a:rPr lang="pl-PL" dirty="0" smtClean="0"/>
              <a:t>Ubezpieczenie należności krajowych i zagranicznych</a:t>
            </a:r>
          </a:p>
          <a:p>
            <a:pPr>
              <a:buFontTx/>
              <a:buChar char="-"/>
            </a:pPr>
            <a:r>
              <a:rPr lang="pl-PL" dirty="0" smtClean="0"/>
              <a:t>Ubezpieczenie inwestycji w przypadku planów rozwoju placówki za granicą kraju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839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ciekawostki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pl-PL" dirty="0" smtClean="0"/>
              <a:t>Wypłata polisy na życie nie powoduje powstanie obowiązku podatkowego zarówno w podatku dochodowym od osób fizycznych, jak i w podatku od spadków i darowizn</a:t>
            </a:r>
          </a:p>
          <a:p>
            <a:pPr marL="571500" indent="-457200">
              <a:buAutoNum type="arabicPeriod"/>
            </a:pPr>
            <a:r>
              <a:rPr lang="pl-PL" dirty="0" smtClean="0"/>
              <a:t>Tylko 49% polskich firm korzysta z ubezpieczeń majątkowych, inwestycyjnych czy finansowych</a:t>
            </a:r>
          </a:p>
          <a:p>
            <a:pPr marL="571500" indent="-457200">
              <a:buAutoNum type="arabicPeriod"/>
            </a:pPr>
            <a:r>
              <a:rPr lang="pl-PL" dirty="0" smtClean="0"/>
              <a:t>Co piąta firma nie ubezpiecza swoich transakcji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0952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Rekordowe odszkodowania w Polsce i na świecie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l-PL" dirty="0" smtClean="0"/>
              <a:t>Państwo w którym fundusze ubezpieczeniowe wypłaciły do tej pory najwyższe polisy to USA, gdzie m. in:</a:t>
            </a:r>
          </a:p>
          <a:p>
            <a:pPr marL="114300" indent="0">
              <a:buNone/>
            </a:pP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7416824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7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Rekordowe odszkodowania w Polsce i na świecie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l-PL" dirty="0" smtClean="0"/>
              <a:t>Rekordowe odszkodowania w Polsce dotyczyły wypadków komunikacyjnych m.in.</a:t>
            </a:r>
          </a:p>
          <a:p>
            <a:pPr marL="114300" indent="0">
              <a:buNone/>
            </a:pP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734481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00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Ryzyko to: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Wieloznaczne pojęcie, które trudno konkretnie określić. Pojęcie to jest używane w różnych dziedzinach nauki, ale też naszego życia codziennego. Jest to swoisty wskaźnik wystąpienia określonego niepożądanego zdarzenia. 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9889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Zastanów się jakie są korzyści z opłacania składek ubezpieczeniowych przez osoby fizyczne, a jakie przez firmy i instytucje. Czy Twoim zdaniem ubezpieczenia mają sens.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473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Ryzyko dotyka nas zarówno w życiu prywatnym, jak i zawodowym. Aby nie tracić  pieniędzy i oszczędności ludzie starają się przewidywać negatywne zdarzenia. Jednak nie da się całkowicie wyeliminować ryzyka w życiu, dlatego powstały ubezpieczenia, które mają niwelować skutki negatywnych zdarzeń.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504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Zadanie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Zastanów się jakie czynniki ryzyka mogą występować w jednostkach prowadzących działalność handlową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936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Ubezpieczenie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To rodzaj umowy zawieranej pomiędzy ubezpieczającym, a ubezpieczycielem (np. funduszem ubezpieczeniowym) na mocy, której ubezpieczyciel określa ryzyko wystąpienia określonych zdarzeń oraz wysokość składek ubezpieczeniowych. Ubezpieczony zobowiązuje się do terminowego opłacania składek ubezpieczeniowych. W przypadku zaistnienia zdarzenia objętego ubezpieczeniem ubezpieczyciel wypłaca ubezpieczającemu określoną wcześniej rekompensatę.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58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Zastanów się jak zdefiniować następujące pojęcia związane z ubezpieczeniem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Ubezpieczony</a:t>
            </a:r>
          </a:p>
          <a:p>
            <a:r>
              <a:rPr lang="pl-PL" dirty="0" smtClean="0"/>
              <a:t>Ubezpieczający</a:t>
            </a:r>
          </a:p>
          <a:p>
            <a:r>
              <a:rPr lang="pl-PL" dirty="0" smtClean="0"/>
              <a:t>Składka ubezpieczeniowy</a:t>
            </a:r>
          </a:p>
          <a:p>
            <a:r>
              <a:rPr lang="pl-PL" dirty="0" smtClean="0"/>
              <a:t>Polisa ubezpieczeniowa</a:t>
            </a:r>
          </a:p>
          <a:p>
            <a:r>
              <a:rPr lang="pl-PL" dirty="0" smtClean="0"/>
              <a:t>Suma ubezpieczeniowa</a:t>
            </a:r>
          </a:p>
          <a:p>
            <a:r>
              <a:rPr lang="pl-PL" dirty="0" smtClean="0"/>
              <a:t>Szkoda całkowita</a:t>
            </a:r>
          </a:p>
          <a:p>
            <a:r>
              <a:rPr lang="pl-PL" dirty="0" smtClean="0"/>
              <a:t>Zdarzenie losowe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29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ubezpieczeń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pl-PL" dirty="0" smtClean="0"/>
              <a:t>Ze względu </a:t>
            </a:r>
            <a:r>
              <a:rPr lang="pl-PL" smtClean="0"/>
              <a:t>na obowiązek </a:t>
            </a:r>
            <a:r>
              <a:rPr lang="pl-PL" dirty="0" smtClean="0"/>
              <a:t>ubezpieczenia</a:t>
            </a:r>
          </a:p>
          <a:p>
            <a:pPr marL="514350" indent="-514350">
              <a:buAutoNum type="alphaLcParenR"/>
            </a:pPr>
            <a:r>
              <a:rPr lang="pl-PL" dirty="0" smtClean="0"/>
              <a:t>Obowiązkowe</a:t>
            </a:r>
          </a:p>
          <a:p>
            <a:pPr marL="514350" indent="-514350">
              <a:buAutoNum type="alphaLcParenR"/>
            </a:pPr>
            <a:r>
              <a:rPr lang="pl-PL" dirty="0" smtClean="0"/>
              <a:t>Dobrowolne</a:t>
            </a:r>
          </a:p>
          <a:p>
            <a:pPr marL="0" indent="0">
              <a:buNone/>
            </a:pPr>
            <a:r>
              <a:rPr lang="pl-PL" dirty="0" smtClean="0"/>
              <a:t>II. Ze względu na charakter ubezpieczenia</a:t>
            </a:r>
          </a:p>
          <a:p>
            <a:pPr marL="514350" indent="-514350">
              <a:buAutoNum type="alphaLcParenR"/>
            </a:pPr>
            <a:r>
              <a:rPr lang="pl-PL" dirty="0" smtClean="0"/>
              <a:t>Społeczne</a:t>
            </a:r>
          </a:p>
          <a:p>
            <a:pPr marL="514350" indent="-514350">
              <a:buAutoNum type="alphaLcParenR"/>
            </a:pPr>
            <a:r>
              <a:rPr lang="pl-PL" dirty="0" smtClean="0"/>
              <a:t>Gospodarcze</a:t>
            </a:r>
          </a:p>
          <a:p>
            <a:pPr>
              <a:buFontTx/>
              <a:buChar char="-"/>
            </a:pPr>
            <a:r>
              <a:rPr lang="pl-PL" dirty="0" smtClean="0"/>
              <a:t>Osobowe</a:t>
            </a:r>
          </a:p>
          <a:p>
            <a:r>
              <a:rPr lang="pl-PL" dirty="0" smtClean="0"/>
              <a:t>Wypadkowe</a:t>
            </a:r>
          </a:p>
          <a:p>
            <a:r>
              <a:rPr lang="pl-PL" dirty="0" smtClean="0"/>
              <a:t>Na życie</a:t>
            </a:r>
          </a:p>
          <a:p>
            <a:pPr>
              <a:buFontTx/>
              <a:buChar char="-"/>
            </a:pPr>
            <a:r>
              <a:rPr lang="pl-PL" dirty="0" smtClean="0"/>
              <a:t>Majątkowe</a:t>
            </a:r>
          </a:p>
          <a:p>
            <a:r>
              <a:rPr lang="pl-PL" dirty="0" smtClean="0"/>
              <a:t>Rzeczowe</a:t>
            </a:r>
          </a:p>
          <a:p>
            <a:r>
              <a:rPr lang="pl-PL" dirty="0" smtClean="0"/>
              <a:t>OC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48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Ubezpieczenia Społeczne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Jedno z ubezpieczeń obowiązkowych, które finansują osoby zatrudnione i pracodawcy. Celem tego ubezpieczenia jest zabezpieczanie osób, pracujących na możliwość wystąpienia sytuacji uniemożliwiających im wykonywanie prac zarobkowych i osiąganie dochodów z tych prac.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73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Podział ubezpieczeń społecznych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256107"/>
              </p:ext>
            </p:extLst>
          </p:nvPr>
        </p:nvGraphicFramePr>
        <p:xfrm>
          <a:off x="457200" y="1600200"/>
          <a:ext cx="6858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368152"/>
                <a:gridCol w="1224136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Źródło</a:t>
                      </a:r>
                      <a:r>
                        <a:rPr lang="pl-PL" baseline="0" dirty="0" smtClean="0"/>
                        <a:t> finansowania składki</a:t>
                      </a:r>
                      <a:endParaRPr lang="pl-PL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pl-PL" dirty="0" smtClean="0"/>
                        <a:t>Rodzaj  składki</a:t>
                      </a:r>
                      <a:r>
                        <a:rPr lang="pl-PL" baseline="0" dirty="0" smtClean="0"/>
                        <a:t> społecznej  i jej wysokość  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emerytalna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rentowa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chorobowa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wypadkowa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pracownik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9,76%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1,5%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2,45%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pracodawca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9,76%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6,5%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Od 0,67% do 3,33%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łącznie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19,52%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2,45%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Od 0,67% do 3,33%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669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10369</TotalTime>
  <Words>863</Words>
  <Application>Microsoft Office PowerPoint</Application>
  <PresentationFormat>Pokaz na ekranie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Book Antiqua</vt:lpstr>
      <vt:lpstr>Century Gothic</vt:lpstr>
      <vt:lpstr>Apteka</vt:lpstr>
      <vt:lpstr>Umiejętność zarządzania ryzykiem – o rodzajach ubezpieczeń, w tym emerytalnych</vt:lpstr>
      <vt:lpstr>Ryzyko to:</vt:lpstr>
      <vt:lpstr>Prezentacja programu PowerPoint</vt:lpstr>
      <vt:lpstr>Zadanie 1</vt:lpstr>
      <vt:lpstr>Ubezpieczenie</vt:lpstr>
      <vt:lpstr>Zastanów się jak zdefiniować następujące pojęcia związane z ubezpieczeniem</vt:lpstr>
      <vt:lpstr>Rodzaje ubezpieczeń</vt:lpstr>
      <vt:lpstr>Ubezpieczenia Społeczne</vt:lpstr>
      <vt:lpstr>Podział ubezpieczeń społecznych </vt:lpstr>
      <vt:lpstr>Cel opłacania poszczególnych składek</vt:lpstr>
      <vt:lpstr>Zadanie 2</vt:lpstr>
      <vt:lpstr>Pracownicze plany kapitałowe</vt:lpstr>
      <vt:lpstr>PPK stawki</vt:lpstr>
      <vt:lpstr>Przykład wyliczenia PPK</vt:lpstr>
      <vt:lpstr>Ubezpieczenia gospodarcze</vt:lpstr>
      <vt:lpstr>Ubezpieczenia w handlu</vt:lpstr>
      <vt:lpstr>ciekawostki</vt:lpstr>
      <vt:lpstr>Rekordowe odszkodowania w Polsce i na świecie</vt:lpstr>
      <vt:lpstr>Rekordowe odszkodowania w Polsce i na świecie</vt:lpstr>
      <vt:lpstr>Zadanie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Umiejętność zarządzania ryzykiem – o rodzajach ubezpieczeń, w tym emerytalnych</dc:title>
  <dc:creator>k.palenceusz@mpe.com.pl</dc:creator>
  <cp:lastModifiedBy>admin</cp:lastModifiedBy>
  <cp:revision>33</cp:revision>
  <dcterms:created xsi:type="dcterms:W3CDTF">2021-03-17T13:29:03Z</dcterms:created>
  <dcterms:modified xsi:type="dcterms:W3CDTF">2021-04-19T21:13:20Z</dcterms:modified>
</cp:coreProperties>
</file>